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38" y="6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DF7149-FBA7-4D98-BB3E-7D7B2CACC64F}"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65DC13C8-D98D-4A4B-90C9-0C0E8EDC2AAC}">
      <dgm:prSet phldrT="[Text]"/>
      <dgm:spPr/>
      <dgm:t>
        <a:bodyPr/>
        <a:lstStyle/>
        <a:p>
          <a:r>
            <a:rPr lang="en" dirty="0"/>
            <a:t>Categorical</a:t>
          </a:r>
          <a:endParaRPr lang="en-US" dirty="0"/>
        </a:p>
      </dgm:t>
    </dgm:pt>
    <dgm:pt modelId="{A1E35BCB-F978-428B-B45C-501AE72FD4CC}" type="parTrans" cxnId="{A5C62D2D-3036-4AD9-87ED-F9E0C1903CA8}">
      <dgm:prSet/>
      <dgm:spPr/>
      <dgm:t>
        <a:bodyPr/>
        <a:lstStyle/>
        <a:p>
          <a:endParaRPr lang="en-US"/>
        </a:p>
      </dgm:t>
    </dgm:pt>
    <dgm:pt modelId="{6AE42FEB-80E4-4A1E-AB0F-D0712E9F9721}" type="sibTrans" cxnId="{A5C62D2D-3036-4AD9-87ED-F9E0C1903CA8}">
      <dgm:prSet/>
      <dgm:spPr/>
      <dgm:t>
        <a:bodyPr/>
        <a:lstStyle/>
        <a:p>
          <a:endParaRPr lang="en-US"/>
        </a:p>
      </dgm:t>
    </dgm:pt>
    <dgm:pt modelId="{2A28F510-C580-438C-B489-9B6434057988}">
      <dgm:prSet phldrT="[Text]"/>
      <dgm:spPr/>
      <dgm:t>
        <a:bodyPr/>
        <a:lstStyle/>
        <a:p>
          <a:r>
            <a:rPr lang="en" dirty="0"/>
            <a:t>Nominal</a:t>
          </a:r>
          <a:endParaRPr lang="en-US" dirty="0"/>
        </a:p>
      </dgm:t>
    </dgm:pt>
    <dgm:pt modelId="{D9B3C203-277F-432A-94F3-52C425214731}" type="parTrans" cxnId="{377861F6-EF0C-4C2F-8838-2A1784CA644F}">
      <dgm:prSet/>
      <dgm:spPr/>
      <dgm:t>
        <a:bodyPr/>
        <a:lstStyle/>
        <a:p>
          <a:endParaRPr lang="en-US"/>
        </a:p>
      </dgm:t>
    </dgm:pt>
    <dgm:pt modelId="{1D49D6B1-CBCB-4FCB-889C-0412F0561022}" type="sibTrans" cxnId="{377861F6-EF0C-4C2F-8838-2A1784CA644F}">
      <dgm:prSet/>
      <dgm:spPr/>
      <dgm:t>
        <a:bodyPr/>
        <a:lstStyle/>
        <a:p>
          <a:endParaRPr lang="en-US"/>
        </a:p>
      </dgm:t>
    </dgm:pt>
    <dgm:pt modelId="{E19E797D-571D-4CFD-82E6-9BB4A6278D68}">
      <dgm:prSet phldrT="[Text]"/>
      <dgm:spPr/>
      <dgm:t>
        <a:bodyPr/>
        <a:lstStyle/>
        <a:p>
          <a:r>
            <a:rPr lang="en" dirty="0"/>
            <a:t>Ordinal</a:t>
          </a:r>
          <a:endParaRPr lang="en-US" dirty="0"/>
        </a:p>
      </dgm:t>
    </dgm:pt>
    <dgm:pt modelId="{703A6F37-FF7A-4160-9AE4-25CB7A1F780D}" type="parTrans" cxnId="{C0610EAF-333D-4425-98C7-582B49AE7EA9}">
      <dgm:prSet/>
      <dgm:spPr/>
      <dgm:t>
        <a:bodyPr/>
        <a:lstStyle/>
        <a:p>
          <a:endParaRPr lang="en-US"/>
        </a:p>
      </dgm:t>
    </dgm:pt>
    <dgm:pt modelId="{D1846CE4-6EBD-4F15-B76B-69DB0CBD6628}" type="sibTrans" cxnId="{C0610EAF-333D-4425-98C7-582B49AE7EA9}">
      <dgm:prSet/>
      <dgm:spPr/>
      <dgm:t>
        <a:bodyPr/>
        <a:lstStyle/>
        <a:p>
          <a:endParaRPr lang="en-US"/>
        </a:p>
      </dgm:t>
    </dgm:pt>
    <dgm:pt modelId="{06D208B6-50CA-4869-AECF-37902666DE82}">
      <dgm:prSet phldrT="[Text]"/>
      <dgm:spPr/>
      <dgm:t>
        <a:bodyPr/>
        <a:lstStyle/>
        <a:p>
          <a:r>
            <a:rPr lang="en" dirty="0"/>
            <a:t>Numerical</a:t>
          </a:r>
          <a:endParaRPr lang="en-US" dirty="0"/>
        </a:p>
      </dgm:t>
    </dgm:pt>
    <dgm:pt modelId="{7FC18736-5949-40A2-88D8-0923137AF4FB}" type="parTrans" cxnId="{AAA8DDAE-C75E-4F33-A53A-EA96C873304D}">
      <dgm:prSet/>
      <dgm:spPr/>
      <dgm:t>
        <a:bodyPr/>
        <a:lstStyle/>
        <a:p>
          <a:endParaRPr lang="en-US"/>
        </a:p>
      </dgm:t>
    </dgm:pt>
    <dgm:pt modelId="{4018223F-921E-493C-979D-DD767F4CFCAB}" type="sibTrans" cxnId="{AAA8DDAE-C75E-4F33-A53A-EA96C873304D}">
      <dgm:prSet/>
      <dgm:spPr/>
      <dgm:t>
        <a:bodyPr/>
        <a:lstStyle/>
        <a:p>
          <a:endParaRPr lang="en-US"/>
        </a:p>
      </dgm:t>
    </dgm:pt>
    <dgm:pt modelId="{AB318453-8DC6-46D9-8329-929CC1243895}">
      <dgm:prSet phldrT="[Text]"/>
      <dgm:spPr/>
      <dgm:t>
        <a:bodyPr/>
        <a:lstStyle/>
        <a:p>
          <a:r>
            <a:rPr lang="en" dirty="0"/>
            <a:t>Discreet</a:t>
          </a:r>
          <a:endParaRPr lang="en-US" dirty="0"/>
        </a:p>
      </dgm:t>
    </dgm:pt>
    <dgm:pt modelId="{132F568B-CE33-4FB8-9C87-82F2AE65EEA9}" type="parTrans" cxnId="{F5C2CC14-7167-4545-AB40-2FF069EE6DDC}">
      <dgm:prSet/>
      <dgm:spPr/>
      <dgm:t>
        <a:bodyPr/>
        <a:lstStyle/>
        <a:p>
          <a:endParaRPr lang="en-US"/>
        </a:p>
      </dgm:t>
    </dgm:pt>
    <dgm:pt modelId="{0FE8D974-6364-4051-A378-CDD0649E1074}" type="sibTrans" cxnId="{F5C2CC14-7167-4545-AB40-2FF069EE6DDC}">
      <dgm:prSet/>
      <dgm:spPr/>
      <dgm:t>
        <a:bodyPr/>
        <a:lstStyle/>
        <a:p>
          <a:endParaRPr lang="en-US"/>
        </a:p>
      </dgm:t>
    </dgm:pt>
    <dgm:pt modelId="{3F21B5C6-7FCC-4686-86C1-16F13E35491B}">
      <dgm:prSet phldrT="[Text]"/>
      <dgm:spPr/>
      <dgm:t>
        <a:bodyPr/>
        <a:lstStyle/>
        <a:p>
          <a:r>
            <a:rPr lang="en" dirty="0"/>
            <a:t>Continuous</a:t>
          </a:r>
          <a:endParaRPr lang="en-US" dirty="0"/>
        </a:p>
      </dgm:t>
    </dgm:pt>
    <dgm:pt modelId="{3A7C3319-9768-4BEF-8A41-212D129F6087}" type="parTrans" cxnId="{76431229-E10A-4284-90D0-1744E306A4AF}">
      <dgm:prSet/>
      <dgm:spPr/>
      <dgm:t>
        <a:bodyPr/>
        <a:lstStyle/>
        <a:p>
          <a:endParaRPr lang="en-US"/>
        </a:p>
      </dgm:t>
    </dgm:pt>
    <dgm:pt modelId="{B2C4F4F8-29C0-472B-AD56-579724A77E87}" type="sibTrans" cxnId="{76431229-E10A-4284-90D0-1744E306A4AF}">
      <dgm:prSet/>
      <dgm:spPr/>
      <dgm:t>
        <a:bodyPr/>
        <a:lstStyle/>
        <a:p>
          <a:endParaRPr lang="en-US"/>
        </a:p>
      </dgm:t>
    </dgm:pt>
    <dgm:pt modelId="{E049FBBB-8A31-45B9-B2E0-A9EC78279D35}" type="pres">
      <dgm:prSet presAssocID="{1ADF7149-FBA7-4D98-BB3E-7D7B2CACC64F}" presName="diagram" presStyleCnt="0">
        <dgm:presLayoutVars>
          <dgm:chPref val="1"/>
          <dgm:dir/>
          <dgm:animOne val="branch"/>
          <dgm:animLvl val="lvl"/>
          <dgm:resizeHandles/>
        </dgm:presLayoutVars>
      </dgm:prSet>
      <dgm:spPr/>
    </dgm:pt>
    <dgm:pt modelId="{DE7BC490-EFF6-4A68-BDA2-C150598587CC}" type="pres">
      <dgm:prSet presAssocID="{65DC13C8-D98D-4A4B-90C9-0C0E8EDC2AAC}" presName="root" presStyleCnt="0"/>
      <dgm:spPr/>
    </dgm:pt>
    <dgm:pt modelId="{9127397C-3124-4CFC-BACB-A1356B4B5CEC}" type="pres">
      <dgm:prSet presAssocID="{65DC13C8-D98D-4A4B-90C9-0C0E8EDC2AAC}" presName="rootComposite" presStyleCnt="0"/>
      <dgm:spPr/>
    </dgm:pt>
    <dgm:pt modelId="{7BFBD96E-65F4-4A99-AADA-193726CC2ACD}" type="pres">
      <dgm:prSet presAssocID="{65DC13C8-D98D-4A4B-90C9-0C0E8EDC2AAC}" presName="rootText" presStyleLbl="node1" presStyleIdx="0" presStyleCnt="2"/>
      <dgm:spPr/>
    </dgm:pt>
    <dgm:pt modelId="{34089756-DFF2-4F66-A243-700CB1263887}" type="pres">
      <dgm:prSet presAssocID="{65DC13C8-D98D-4A4B-90C9-0C0E8EDC2AAC}" presName="rootConnector" presStyleLbl="node1" presStyleIdx="0" presStyleCnt="2"/>
      <dgm:spPr/>
    </dgm:pt>
    <dgm:pt modelId="{DB29A3C5-9346-40C1-97AA-DC347A4AB256}" type="pres">
      <dgm:prSet presAssocID="{65DC13C8-D98D-4A4B-90C9-0C0E8EDC2AAC}" presName="childShape" presStyleCnt="0"/>
      <dgm:spPr/>
    </dgm:pt>
    <dgm:pt modelId="{2D00CF99-AB6F-4A8D-BAD6-A73B05CEC88D}" type="pres">
      <dgm:prSet presAssocID="{D9B3C203-277F-432A-94F3-52C425214731}" presName="Name13" presStyleLbl="parChTrans1D2" presStyleIdx="0" presStyleCnt="4"/>
      <dgm:spPr/>
    </dgm:pt>
    <dgm:pt modelId="{B1E90542-863B-45A5-A597-416FAF15B8D8}" type="pres">
      <dgm:prSet presAssocID="{2A28F510-C580-438C-B489-9B6434057988}" presName="childText" presStyleLbl="bgAcc1" presStyleIdx="0" presStyleCnt="4">
        <dgm:presLayoutVars>
          <dgm:bulletEnabled val="1"/>
        </dgm:presLayoutVars>
      </dgm:prSet>
      <dgm:spPr/>
    </dgm:pt>
    <dgm:pt modelId="{AB84C45A-991A-4421-AD27-9E5000D51935}" type="pres">
      <dgm:prSet presAssocID="{703A6F37-FF7A-4160-9AE4-25CB7A1F780D}" presName="Name13" presStyleLbl="parChTrans1D2" presStyleIdx="1" presStyleCnt="4"/>
      <dgm:spPr/>
    </dgm:pt>
    <dgm:pt modelId="{34BB1881-31DD-449B-8ECA-37C1238165F6}" type="pres">
      <dgm:prSet presAssocID="{E19E797D-571D-4CFD-82E6-9BB4A6278D68}" presName="childText" presStyleLbl="bgAcc1" presStyleIdx="1" presStyleCnt="4">
        <dgm:presLayoutVars>
          <dgm:bulletEnabled val="1"/>
        </dgm:presLayoutVars>
      </dgm:prSet>
      <dgm:spPr/>
    </dgm:pt>
    <dgm:pt modelId="{C11934E4-9EDD-43F6-93AE-30E8151486C5}" type="pres">
      <dgm:prSet presAssocID="{06D208B6-50CA-4869-AECF-37902666DE82}" presName="root" presStyleCnt="0"/>
      <dgm:spPr/>
    </dgm:pt>
    <dgm:pt modelId="{79A014C4-9CBC-4D3D-A004-477D6473CD42}" type="pres">
      <dgm:prSet presAssocID="{06D208B6-50CA-4869-AECF-37902666DE82}" presName="rootComposite" presStyleCnt="0"/>
      <dgm:spPr/>
    </dgm:pt>
    <dgm:pt modelId="{B4FDE6C8-D937-4C97-A5D9-58E1F16AB8CA}" type="pres">
      <dgm:prSet presAssocID="{06D208B6-50CA-4869-AECF-37902666DE82}" presName="rootText" presStyleLbl="node1" presStyleIdx="1" presStyleCnt="2"/>
      <dgm:spPr/>
    </dgm:pt>
    <dgm:pt modelId="{8591C0F5-5DCD-4AAB-887B-95730CAA2A52}" type="pres">
      <dgm:prSet presAssocID="{06D208B6-50CA-4869-AECF-37902666DE82}" presName="rootConnector" presStyleLbl="node1" presStyleIdx="1" presStyleCnt="2"/>
      <dgm:spPr/>
    </dgm:pt>
    <dgm:pt modelId="{2FB38A09-552A-46EF-8500-65301BFACF9A}" type="pres">
      <dgm:prSet presAssocID="{06D208B6-50CA-4869-AECF-37902666DE82}" presName="childShape" presStyleCnt="0"/>
      <dgm:spPr/>
    </dgm:pt>
    <dgm:pt modelId="{4F5D6827-EA32-42FC-9B0A-1A3FF1FFA9C3}" type="pres">
      <dgm:prSet presAssocID="{132F568B-CE33-4FB8-9C87-82F2AE65EEA9}" presName="Name13" presStyleLbl="parChTrans1D2" presStyleIdx="2" presStyleCnt="4"/>
      <dgm:spPr/>
    </dgm:pt>
    <dgm:pt modelId="{A9C6A657-1C65-4F62-A4D3-98ABCD11F3C2}" type="pres">
      <dgm:prSet presAssocID="{AB318453-8DC6-46D9-8329-929CC1243895}" presName="childText" presStyleLbl="bgAcc1" presStyleIdx="2" presStyleCnt="4">
        <dgm:presLayoutVars>
          <dgm:bulletEnabled val="1"/>
        </dgm:presLayoutVars>
      </dgm:prSet>
      <dgm:spPr/>
    </dgm:pt>
    <dgm:pt modelId="{7D4A95EE-CE81-4783-AB8C-D2D73B6976BB}" type="pres">
      <dgm:prSet presAssocID="{3A7C3319-9768-4BEF-8A41-212D129F6087}" presName="Name13" presStyleLbl="parChTrans1D2" presStyleIdx="3" presStyleCnt="4"/>
      <dgm:spPr/>
    </dgm:pt>
    <dgm:pt modelId="{5EE98482-8607-4558-B69A-5EDFF3E6B413}" type="pres">
      <dgm:prSet presAssocID="{3F21B5C6-7FCC-4686-86C1-16F13E35491B}" presName="childText" presStyleLbl="bgAcc1" presStyleIdx="3" presStyleCnt="4">
        <dgm:presLayoutVars>
          <dgm:bulletEnabled val="1"/>
        </dgm:presLayoutVars>
      </dgm:prSet>
      <dgm:spPr/>
    </dgm:pt>
  </dgm:ptLst>
  <dgm:cxnLst>
    <dgm:cxn modelId="{F5C2CC14-7167-4545-AB40-2FF069EE6DDC}" srcId="{06D208B6-50CA-4869-AECF-37902666DE82}" destId="{AB318453-8DC6-46D9-8329-929CC1243895}" srcOrd="0" destOrd="0" parTransId="{132F568B-CE33-4FB8-9C87-82F2AE65EEA9}" sibTransId="{0FE8D974-6364-4051-A378-CDD0649E1074}"/>
    <dgm:cxn modelId="{76431229-E10A-4284-90D0-1744E306A4AF}" srcId="{06D208B6-50CA-4869-AECF-37902666DE82}" destId="{3F21B5C6-7FCC-4686-86C1-16F13E35491B}" srcOrd="1" destOrd="0" parTransId="{3A7C3319-9768-4BEF-8A41-212D129F6087}" sibTransId="{B2C4F4F8-29C0-472B-AD56-579724A77E87}"/>
    <dgm:cxn modelId="{A5C62D2D-3036-4AD9-87ED-F9E0C1903CA8}" srcId="{1ADF7149-FBA7-4D98-BB3E-7D7B2CACC64F}" destId="{65DC13C8-D98D-4A4B-90C9-0C0E8EDC2AAC}" srcOrd="0" destOrd="0" parTransId="{A1E35BCB-F978-428B-B45C-501AE72FD4CC}" sibTransId="{6AE42FEB-80E4-4A1E-AB0F-D0712E9F9721}"/>
    <dgm:cxn modelId="{B3B6876A-218E-45B4-8D9C-D9ECA4088205}" type="presOf" srcId="{3A7C3319-9768-4BEF-8A41-212D129F6087}" destId="{7D4A95EE-CE81-4783-AB8C-D2D73B6976BB}" srcOrd="0" destOrd="0" presId="urn:microsoft.com/office/officeart/2005/8/layout/hierarchy3"/>
    <dgm:cxn modelId="{6F61716B-4548-4691-967A-CE45293708F2}" type="presOf" srcId="{06D208B6-50CA-4869-AECF-37902666DE82}" destId="{8591C0F5-5DCD-4AAB-887B-95730CAA2A52}" srcOrd="1" destOrd="0" presId="urn:microsoft.com/office/officeart/2005/8/layout/hierarchy3"/>
    <dgm:cxn modelId="{5360C36D-8206-40F5-9146-F215F21E1E35}" type="presOf" srcId="{65DC13C8-D98D-4A4B-90C9-0C0E8EDC2AAC}" destId="{34089756-DFF2-4F66-A243-700CB1263887}" srcOrd="1" destOrd="0" presId="urn:microsoft.com/office/officeart/2005/8/layout/hierarchy3"/>
    <dgm:cxn modelId="{B893A073-167C-4F09-AD8D-0AF0FC2B129F}" type="presOf" srcId="{E19E797D-571D-4CFD-82E6-9BB4A6278D68}" destId="{34BB1881-31DD-449B-8ECA-37C1238165F6}" srcOrd="0" destOrd="0" presId="urn:microsoft.com/office/officeart/2005/8/layout/hierarchy3"/>
    <dgm:cxn modelId="{97B2F855-FF86-4CD5-92E9-2B71AE8B5B5E}" type="presOf" srcId="{D9B3C203-277F-432A-94F3-52C425214731}" destId="{2D00CF99-AB6F-4A8D-BAD6-A73B05CEC88D}" srcOrd="0" destOrd="0" presId="urn:microsoft.com/office/officeart/2005/8/layout/hierarchy3"/>
    <dgm:cxn modelId="{928DB594-ED47-4676-9F12-D06492F3EBCB}" type="presOf" srcId="{65DC13C8-D98D-4A4B-90C9-0C0E8EDC2AAC}" destId="{7BFBD96E-65F4-4A99-AADA-193726CC2ACD}" srcOrd="0" destOrd="0" presId="urn:microsoft.com/office/officeart/2005/8/layout/hierarchy3"/>
    <dgm:cxn modelId="{FE984C97-9B93-402E-BC56-364ABBCCABF1}" type="presOf" srcId="{1ADF7149-FBA7-4D98-BB3E-7D7B2CACC64F}" destId="{E049FBBB-8A31-45B9-B2E0-A9EC78279D35}" srcOrd="0" destOrd="0" presId="urn:microsoft.com/office/officeart/2005/8/layout/hierarchy3"/>
    <dgm:cxn modelId="{CC7540AE-B9DF-4052-8612-FABC83051ED9}" type="presOf" srcId="{132F568B-CE33-4FB8-9C87-82F2AE65EEA9}" destId="{4F5D6827-EA32-42FC-9B0A-1A3FF1FFA9C3}" srcOrd="0" destOrd="0" presId="urn:microsoft.com/office/officeart/2005/8/layout/hierarchy3"/>
    <dgm:cxn modelId="{AAA8DDAE-C75E-4F33-A53A-EA96C873304D}" srcId="{1ADF7149-FBA7-4D98-BB3E-7D7B2CACC64F}" destId="{06D208B6-50CA-4869-AECF-37902666DE82}" srcOrd="1" destOrd="0" parTransId="{7FC18736-5949-40A2-88D8-0923137AF4FB}" sibTransId="{4018223F-921E-493C-979D-DD767F4CFCAB}"/>
    <dgm:cxn modelId="{C0610EAF-333D-4425-98C7-582B49AE7EA9}" srcId="{65DC13C8-D98D-4A4B-90C9-0C0E8EDC2AAC}" destId="{E19E797D-571D-4CFD-82E6-9BB4A6278D68}" srcOrd="1" destOrd="0" parTransId="{703A6F37-FF7A-4160-9AE4-25CB7A1F780D}" sibTransId="{D1846CE4-6EBD-4F15-B76B-69DB0CBD6628}"/>
    <dgm:cxn modelId="{E08899B1-690D-4E95-A206-5ECC0EC78E24}" type="presOf" srcId="{06D208B6-50CA-4869-AECF-37902666DE82}" destId="{B4FDE6C8-D937-4C97-A5D9-58E1F16AB8CA}" srcOrd="0" destOrd="0" presId="urn:microsoft.com/office/officeart/2005/8/layout/hierarchy3"/>
    <dgm:cxn modelId="{182744DF-AD28-42D3-8372-DCB815117F72}" type="presOf" srcId="{3F21B5C6-7FCC-4686-86C1-16F13E35491B}" destId="{5EE98482-8607-4558-B69A-5EDFF3E6B413}" srcOrd="0" destOrd="0" presId="urn:microsoft.com/office/officeart/2005/8/layout/hierarchy3"/>
    <dgm:cxn modelId="{0E20BBEE-0FFC-4E68-AC24-3B66DF522940}" type="presOf" srcId="{2A28F510-C580-438C-B489-9B6434057988}" destId="{B1E90542-863B-45A5-A597-416FAF15B8D8}" srcOrd="0" destOrd="0" presId="urn:microsoft.com/office/officeart/2005/8/layout/hierarchy3"/>
    <dgm:cxn modelId="{6F9ED8EE-843E-43DE-822C-4CA09C36AFE6}" type="presOf" srcId="{AB318453-8DC6-46D9-8329-929CC1243895}" destId="{A9C6A657-1C65-4F62-A4D3-98ABCD11F3C2}" srcOrd="0" destOrd="0" presId="urn:microsoft.com/office/officeart/2005/8/layout/hierarchy3"/>
    <dgm:cxn modelId="{D10902F3-5174-4692-948D-7740A8E8A3AD}" type="presOf" srcId="{703A6F37-FF7A-4160-9AE4-25CB7A1F780D}" destId="{AB84C45A-991A-4421-AD27-9E5000D51935}" srcOrd="0" destOrd="0" presId="urn:microsoft.com/office/officeart/2005/8/layout/hierarchy3"/>
    <dgm:cxn modelId="{377861F6-EF0C-4C2F-8838-2A1784CA644F}" srcId="{65DC13C8-D98D-4A4B-90C9-0C0E8EDC2AAC}" destId="{2A28F510-C580-438C-B489-9B6434057988}" srcOrd="0" destOrd="0" parTransId="{D9B3C203-277F-432A-94F3-52C425214731}" sibTransId="{1D49D6B1-CBCB-4FCB-889C-0412F0561022}"/>
    <dgm:cxn modelId="{C5B6F689-12A0-4187-9B4C-94A9665C1383}" type="presParOf" srcId="{E049FBBB-8A31-45B9-B2E0-A9EC78279D35}" destId="{DE7BC490-EFF6-4A68-BDA2-C150598587CC}" srcOrd="0" destOrd="0" presId="urn:microsoft.com/office/officeart/2005/8/layout/hierarchy3"/>
    <dgm:cxn modelId="{9CB6F507-069F-41FA-897B-6D380BED6C70}" type="presParOf" srcId="{DE7BC490-EFF6-4A68-BDA2-C150598587CC}" destId="{9127397C-3124-4CFC-BACB-A1356B4B5CEC}" srcOrd="0" destOrd="0" presId="urn:microsoft.com/office/officeart/2005/8/layout/hierarchy3"/>
    <dgm:cxn modelId="{9DD999DA-98F7-4E14-AEBC-810E98889DF8}" type="presParOf" srcId="{9127397C-3124-4CFC-BACB-A1356B4B5CEC}" destId="{7BFBD96E-65F4-4A99-AADA-193726CC2ACD}" srcOrd="0" destOrd="0" presId="urn:microsoft.com/office/officeart/2005/8/layout/hierarchy3"/>
    <dgm:cxn modelId="{FDC232DC-ED09-4AF9-A591-E7FE5014CA72}" type="presParOf" srcId="{9127397C-3124-4CFC-BACB-A1356B4B5CEC}" destId="{34089756-DFF2-4F66-A243-700CB1263887}" srcOrd="1" destOrd="0" presId="urn:microsoft.com/office/officeart/2005/8/layout/hierarchy3"/>
    <dgm:cxn modelId="{3517ED1C-F608-4265-B679-4B7DFA0C108D}" type="presParOf" srcId="{DE7BC490-EFF6-4A68-BDA2-C150598587CC}" destId="{DB29A3C5-9346-40C1-97AA-DC347A4AB256}" srcOrd="1" destOrd="0" presId="urn:microsoft.com/office/officeart/2005/8/layout/hierarchy3"/>
    <dgm:cxn modelId="{FD4E40D7-2AB2-4440-8C2F-3E9982CE8A1B}" type="presParOf" srcId="{DB29A3C5-9346-40C1-97AA-DC347A4AB256}" destId="{2D00CF99-AB6F-4A8D-BAD6-A73B05CEC88D}" srcOrd="0" destOrd="0" presId="urn:microsoft.com/office/officeart/2005/8/layout/hierarchy3"/>
    <dgm:cxn modelId="{FD38D021-AB80-4704-A9E5-535783A590B5}" type="presParOf" srcId="{DB29A3C5-9346-40C1-97AA-DC347A4AB256}" destId="{B1E90542-863B-45A5-A597-416FAF15B8D8}" srcOrd="1" destOrd="0" presId="urn:microsoft.com/office/officeart/2005/8/layout/hierarchy3"/>
    <dgm:cxn modelId="{940D8146-90D9-497A-A6CB-4025C3E2D18C}" type="presParOf" srcId="{DB29A3C5-9346-40C1-97AA-DC347A4AB256}" destId="{AB84C45A-991A-4421-AD27-9E5000D51935}" srcOrd="2" destOrd="0" presId="urn:microsoft.com/office/officeart/2005/8/layout/hierarchy3"/>
    <dgm:cxn modelId="{62E92033-F161-404E-8D86-AE7ECFF5D24A}" type="presParOf" srcId="{DB29A3C5-9346-40C1-97AA-DC347A4AB256}" destId="{34BB1881-31DD-449B-8ECA-37C1238165F6}" srcOrd="3" destOrd="0" presId="urn:microsoft.com/office/officeart/2005/8/layout/hierarchy3"/>
    <dgm:cxn modelId="{18B4F845-DCA5-4476-9256-BB840926FBAC}" type="presParOf" srcId="{E049FBBB-8A31-45B9-B2E0-A9EC78279D35}" destId="{C11934E4-9EDD-43F6-93AE-30E8151486C5}" srcOrd="1" destOrd="0" presId="urn:microsoft.com/office/officeart/2005/8/layout/hierarchy3"/>
    <dgm:cxn modelId="{027C17BB-B18E-4879-B2A1-4DCD2306765A}" type="presParOf" srcId="{C11934E4-9EDD-43F6-93AE-30E8151486C5}" destId="{79A014C4-9CBC-4D3D-A004-477D6473CD42}" srcOrd="0" destOrd="0" presId="urn:microsoft.com/office/officeart/2005/8/layout/hierarchy3"/>
    <dgm:cxn modelId="{F778193F-4F14-454D-AA71-EC387310C6E7}" type="presParOf" srcId="{79A014C4-9CBC-4D3D-A004-477D6473CD42}" destId="{B4FDE6C8-D937-4C97-A5D9-58E1F16AB8CA}" srcOrd="0" destOrd="0" presId="urn:microsoft.com/office/officeart/2005/8/layout/hierarchy3"/>
    <dgm:cxn modelId="{E7A341C8-EBCB-406F-AF5C-074A316A3855}" type="presParOf" srcId="{79A014C4-9CBC-4D3D-A004-477D6473CD42}" destId="{8591C0F5-5DCD-4AAB-887B-95730CAA2A52}" srcOrd="1" destOrd="0" presId="urn:microsoft.com/office/officeart/2005/8/layout/hierarchy3"/>
    <dgm:cxn modelId="{F175FC98-9CCD-4B41-BA3A-8637568EA677}" type="presParOf" srcId="{C11934E4-9EDD-43F6-93AE-30E8151486C5}" destId="{2FB38A09-552A-46EF-8500-65301BFACF9A}" srcOrd="1" destOrd="0" presId="urn:microsoft.com/office/officeart/2005/8/layout/hierarchy3"/>
    <dgm:cxn modelId="{20E63EBD-E99B-4F23-B4B3-686429A9D203}" type="presParOf" srcId="{2FB38A09-552A-46EF-8500-65301BFACF9A}" destId="{4F5D6827-EA32-42FC-9B0A-1A3FF1FFA9C3}" srcOrd="0" destOrd="0" presId="urn:microsoft.com/office/officeart/2005/8/layout/hierarchy3"/>
    <dgm:cxn modelId="{E09CB97B-A4B9-42A6-A7C1-5E783AF8F0E1}" type="presParOf" srcId="{2FB38A09-552A-46EF-8500-65301BFACF9A}" destId="{A9C6A657-1C65-4F62-A4D3-98ABCD11F3C2}" srcOrd="1" destOrd="0" presId="urn:microsoft.com/office/officeart/2005/8/layout/hierarchy3"/>
    <dgm:cxn modelId="{940FD035-6BD5-4A6E-8D57-4C6056B6E3DA}" type="presParOf" srcId="{2FB38A09-552A-46EF-8500-65301BFACF9A}" destId="{7D4A95EE-CE81-4783-AB8C-D2D73B6976BB}" srcOrd="2" destOrd="0" presId="urn:microsoft.com/office/officeart/2005/8/layout/hierarchy3"/>
    <dgm:cxn modelId="{A2186FDD-CAA4-4F43-9549-5F923487FC81}" type="presParOf" srcId="{2FB38A09-552A-46EF-8500-65301BFACF9A}" destId="{5EE98482-8607-4558-B69A-5EDFF3E6B413}"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FBD96E-65F4-4A99-AADA-193726CC2ACD}">
      <dsp:nvSpPr>
        <dsp:cNvPr id="0" name=""/>
        <dsp:cNvSpPr/>
      </dsp:nvSpPr>
      <dsp:spPr>
        <a:xfrm>
          <a:off x="1208019" y="2152"/>
          <a:ext cx="2583805" cy="12919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marL="0" lvl="0" indent="0" algn="ctr" defTabSz="1778000">
            <a:lnSpc>
              <a:spcPct val="90000"/>
            </a:lnSpc>
            <a:spcBef>
              <a:spcPct val="0"/>
            </a:spcBef>
            <a:spcAft>
              <a:spcPct val="35000"/>
            </a:spcAft>
            <a:buNone/>
          </a:pPr>
          <a:r>
            <a:rPr lang="en" sz="4000" kern="1200" dirty="0"/>
            <a:t>Categorical</a:t>
          </a:r>
          <a:endParaRPr lang="en-US" sz="4000" kern="1200" dirty="0"/>
        </a:p>
      </dsp:txBody>
      <dsp:txXfrm>
        <a:off x="1245858" y="39991"/>
        <a:ext cx="2508127" cy="1216224"/>
      </dsp:txXfrm>
    </dsp:sp>
    <dsp:sp modelId="{2D00CF99-AB6F-4A8D-BAD6-A73B05CEC88D}">
      <dsp:nvSpPr>
        <dsp:cNvPr id="0" name=""/>
        <dsp:cNvSpPr/>
      </dsp:nvSpPr>
      <dsp:spPr>
        <a:xfrm>
          <a:off x="1466399" y="1294054"/>
          <a:ext cx="258380" cy="968926"/>
        </a:xfrm>
        <a:custGeom>
          <a:avLst/>
          <a:gdLst/>
          <a:ahLst/>
          <a:cxnLst/>
          <a:rect l="0" t="0" r="0" b="0"/>
          <a:pathLst>
            <a:path>
              <a:moveTo>
                <a:pt x="0" y="0"/>
              </a:moveTo>
              <a:lnTo>
                <a:pt x="0" y="968926"/>
              </a:lnTo>
              <a:lnTo>
                <a:pt x="258380" y="9689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E90542-863B-45A5-A597-416FAF15B8D8}">
      <dsp:nvSpPr>
        <dsp:cNvPr id="0" name=""/>
        <dsp:cNvSpPr/>
      </dsp:nvSpPr>
      <dsp:spPr>
        <a:xfrm>
          <a:off x="1724780" y="1617030"/>
          <a:ext cx="2067044" cy="12919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9055" tIns="39370" rIns="59055" bIns="39370" numCol="1" spcCol="1270" anchor="ctr" anchorCtr="0">
          <a:noAutofit/>
        </a:bodyPr>
        <a:lstStyle/>
        <a:p>
          <a:pPr marL="0" lvl="0" indent="0" algn="ctr" defTabSz="1377950">
            <a:lnSpc>
              <a:spcPct val="90000"/>
            </a:lnSpc>
            <a:spcBef>
              <a:spcPct val="0"/>
            </a:spcBef>
            <a:spcAft>
              <a:spcPct val="35000"/>
            </a:spcAft>
            <a:buNone/>
          </a:pPr>
          <a:r>
            <a:rPr lang="en" sz="3100" kern="1200" dirty="0"/>
            <a:t>Nominal</a:t>
          </a:r>
          <a:endParaRPr lang="en-US" sz="3100" kern="1200" dirty="0"/>
        </a:p>
      </dsp:txBody>
      <dsp:txXfrm>
        <a:off x="1762619" y="1654869"/>
        <a:ext cx="1991366" cy="1216224"/>
      </dsp:txXfrm>
    </dsp:sp>
    <dsp:sp modelId="{AB84C45A-991A-4421-AD27-9E5000D51935}">
      <dsp:nvSpPr>
        <dsp:cNvPr id="0" name=""/>
        <dsp:cNvSpPr/>
      </dsp:nvSpPr>
      <dsp:spPr>
        <a:xfrm>
          <a:off x="1466399" y="1294054"/>
          <a:ext cx="258380" cy="2583805"/>
        </a:xfrm>
        <a:custGeom>
          <a:avLst/>
          <a:gdLst/>
          <a:ahLst/>
          <a:cxnLst/>
          <a:rect l="0" t="0" r="0" b="0"/>
          <a:pathLst>
            <a:path>
              <a:moveTo>
                <a:pt x="0" y="0"/>
              </a:moveTo>
              <a:lnTo>
                <a:pt x="0" y="2583805"/>
              </a:lnTo>
              <a:lnTo>
                <a:pt x="258380" y="25838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BB1881-31DD-449B-8ECA-37C1238165F6}">
      <dsp:nvSpPr>
        <dsp:cNvPr id="0" name=""/>
        <dsp:cNvSpPr/>
      </dsp:nvSpPr>
      <dsp:spPr>
        <a:xfrm>
          <a:off x="1724780" y="3231908"/>
          <a:ext cx="2067044" cy="12919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9055" tIns="39370" rIns="59055" bIns="39370" numCol="1" spcCol="1270" anchor="ctr" anchorCtr="0">
          <a:noAutofit/>
        </a:bodyPr>
        <a:lstStyle/>
        <a:p>
          <a:pPr marL="0" lvl="0" indent="0" algn="ctr" defTabSz="1377950">
            <a:lnSpc>
              <a:spcPct val="90000"/>
            </a:lnSpc>
            <a:spcBef>
              <a:spcPct val="0"/>
            </a:spcBef>
            <a:spcAft>
              <a:spcPct val="35000"/>
            </a:spcAft>
            <a:buNone/>
          </a:pPr>
          <a:r>
            <a:rPr lang="en" sz="3100" kern="1200" dirty="0"/>
            <a:t>Ordinal</a:t>
          </a:r>
          <a:endParaRPr lang="en-US" sz="3100" kern="1200" dirty="0"/>
        </a:p>
      </dsp:txBody>
      <dsp:txXfrm>
        <a:off x="1762619" y="3269747"/>
        <a:ext cx="1991366" cy="1216224"/>
      </dsp:txXfrm>
    </dsp:sp>
    <dsp:sp modelId="{B4FDE6C8-D937-4C97-A5D9-58E1F16AB8CA}">
      <dsp:nvSpPr>
        <dsp:cNvPr id="0" name=""/>
        <dsp:cNvSpPr/>
      </dsp:nvSpPr>
      <dsp:spPr>
        <a:xfrm>
          <a:off x="4437775" y="2152"/>
          <a:ext cx="2583805" cy="129190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marL="0" lvl="0" indent="0" algn="ctr" defTabSz="1778000">
            <a:lnSpc>
              <a:spcPct val="90000"/>
            </a:lnSpc>
            <a:spcBef>
              <a:spcPct val="0"/>
            </a:spcBef>
            <a:spcAft>
              <a:spcPct val="35000"/>
            </a:spcAft>
            <a:buNone/>
          </a:pPr>
          <a:r>
            <a:rPr lang="en" sz="4000" kern="1200" dirty="0"/>
            <a:t>Numerical</a:t>
          </a:r>
          <a:endParaRPr lang="en-US" sz="4000" kern="1200" dirty="0"/>
        </a:p>
      </dsp:txBody>
      <dsp:txXfrm>
        <a:off x="4475614" y="39991"/>
        <a:ext cx="2508127" cy="1216224"/>
      </dsp:txXfrm>
    </dsp:sp>
    <dsp:sp modelId="{4F5D6827-EA32-42FC-9B0A-1A3FF1FFA9C3}">
      <dsp:nvSpPr>
        <dsp:cNvPr id="0" name=""/>
        <dsp:cNvSpPr/>
      </dsp:nvSpPr>
      <dsp:spPr>
        <a:xfrm>
          <a:off x="4696156" y="1294054"/>
          <a:ext cx="258380" cy="968926"/>
        </a:xfrm>
        <a:custGeom>
          <a:avLst/>
          <a:gdLst/>
          <a:ahLst/>
          <a:cxnLst/>
          <a:rect l="0" t="0" r="0" b="0"/>
          <a:pathLst>
            <a:path>
              <a:moveTo>
                <a:pt x="0" y="0"/>
              </a:moveTo>
              <a:lnTo>
                <a:pt x="0" y="968926"/>
              </a:lnTo>
              <a:lnTo>
                <a:pt x="258380" y="9689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C6A657-1C65-4F62-A4D3-98ABCD11F3C2}">
      <dsp:nvSpPr>
        <dsp:cNvPr id="0" name=""/>
        <dsp:cNvSpPr/>
      </dsp:nvSpPr>
      <dsp:spPr>
        <a:xfrm>
          <a:off x="4954536" y="1617030"/>
          <a:ext cx="2067044" cy="12919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9055" tIns="39370" rIns="59055" bIns="39370" numCol="1" spcCol="1270" anchor="ctr" anchorCtr="0">
          <a:noAutofit/>
        </a:bodyPr>
        <a:lstStyle/>
        <a:p>
          <a:pPr marL="0" lvl="0" indent="0" algn="ctr" defTabSz="1377950">
            <a:lnSpc>
              <a:spcPct val="90000"/>
            </a:lnSpc>
            <a:spcBef>
              <a:spcPct val="0"/>
            </a:spcBef>
            <a:spcAft>
              <a:spcPct val="35000"/>
            </a:spcAft>
            <a:buNone/>
          </a:pPr>
          <a:r>
            <a:rPr lang="en" sz="3100" kern="1200" dirty="0"/>
            <a:t>Discreet</a:t>
          </a:r>
          <a:endParaRPr lang="en-US" sz="3100" kern="1200" dirty="0"/>
        </a:p>
      </dsp:txBody>
      <dsp:txXfrm>
        <a:off x="4992375" y="1654869"/>
        <a:ext cx="1991366" cy="1216224"/>
      </dsp:txXfrm>
    </dsp:sp>
    <dsp:sp modelId="{7D4A95EE-CE81-4783-AB8C-D2D73B6976BB}">
      <dsp:nvSpPr>
        <dsp:cNvPr id="0" name=""/>
        <dsp:cNvSpPr/>
      </dsp:nvSpPr>
      <dsp:spPr>
        <a:xfrm>
          <a:off x="4696156" y="1294054"/>
          <a:ext cx="258380" cy="2583805"/>
        </a:xfrm>
        <a:custGeom>
          <a:avLst/>
          <a:gdLst/>
          <a:ahLst/>
          <a:cxnLst/>
          <a:rect l="0" t="0" r="0" b="0"/>
          <a:pathLst>
            <a:path>
              <a:moveTo>
                <a:pt x="0" y="0"/>
              </a:moveTo>
              <a:lnTo>
                <a:pt x="0" y="2583805"/>
              </a:lnTo>
              <a:lnTo>
                <a:pt x="258380" y="25838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E98482-8607-4558-B69A-5EDFF3E6B413}">
      <dsp:nvSpPr>
        <dsp:cNvPr id="0" name=""/>
        <dsp:cNvSpPr/>
      </dsp:nvSpPr>
      <dsp:spPr>
        <a:xfrm>
          <a:off x="4954536" y="3231908"/>
          <a:ext cx="2067044" cy="129190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9055" tIns="39370" rIns="59055" bIns="39370" numCol="1" spcCol="1270" anchor="ctr" anchorCtr="0">
          <a:noAutofit/>
        </a:bodyPr>
        <a:lstStyle/>
        <a:p>
          <a:pPr marL="0" lvl="0" indent="0" algn="ctr" defTabSz="1377950">
            <a:lnSpc>
              <a:spcPct val="90000"/>
            </a:lnSpc>
            <a:spcBef>
              <a:spcPct val="0"/>
            </a:spcBef>
            <a:spcAft>
              <a:spcPct val="35000"/>
            </a:spcAft>
            <a:buNone/>
          </a:pPr>
          <a:r>
            <a:rPr lang="en" sz="3100" kern="1200" dirty="0"/>
            <a:t>Continuous</a:t>
          </a:r>
          <a:endParaRPr lang="en-US" sz="3100" kern="1200" dirty="0"/>
        </a:p>
      </dsp:txBody>
      <dsp:txXfrm>
        <a:off x="4992375" y="3269747"/>
        <a:ext cx="1991366" cy="121622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C6CA984-8E54-4EE1-B797-262D7A3354F2}" type="datetimeFigureOut">
              <a:rPr lang="en-US" smtClean="0"/>
              <a:pPr/>
              <a:t>8/19/2023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1916514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C6CA984-8E54-4EE1-B797-262D7A3354F2}" type="datetimeFigureOut">
              <a:rPr lang="en-US" smtClean="0"/>
              <a:pPr/>
              <a:t>8/19/2023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788866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C6CA984-8E54-4EE1-B797-262D7A3354F2}" type="datetimeFigureOut">
              <a:rPr lang="en-US" smtClean="0"/>
              <a:pPr/>
              <a:t>8/19/2023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1778547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C6CA984-8E54-4EE1-B797-262D7A3354F2}" type="datetimeFigureOut">
              <a:rPr lang="en-US" smtClean="0"/>
              <a:pPr/>
              <a:t>8/19/2023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11995804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C6CA984-8E54-4EE1-B797-262D7A3354F2}" type="datetimeFigureOut">
              <a:rPr lang="en-US" smtClean="0"/>
              <a:pPr/>
              <a:t>8/19/2023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1835330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C6CA984-8E54-4EE1-B797-262D7A3354F2}" type="datetimeFigureOut">
              <a:rPr lang="en-US" smtClean="0"/>
              <a:pPr/>
              <a:t>8/19/2023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3585053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C6CA984-8E54-4EE1-B797-262D7A3354F2}" type="datetimeFigureOut">
              <a:rPr lang="en-US" smtClean="0"/>
              <a:pPr/>
              <a:t>8/19/2023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2840598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C6CA984-8E54-4EE1-B797-262D7A3354F2}" type="datetimeFigureOut">
              <a:rPr lang="en-US" smtClean="0"/>
              <a:pPr/>
              <a:t>8/19/2023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4109269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6CA984-8E54-4EE1-B797-262D7A3354F2}" type="datetimeFigureOut">
              <a:rPr lang="en-US" smtClean="0"/>
              <a:pPr/>
              <a:t>8/19/2023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394997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C6CA984-8E54-4EE1-B797-262D7A3354F2}" type="datetimeFigureOut">
              <a:rPr lang="en-US" smtClean="0"/>
              <a:pPr/>
              <a:t>8/19/2023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2533714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C6CA984-8E54-4EE1-B797-262D7A3354F2}" type="datetimeFigureOut">
              <a:rPr lang="en-US" smtClean="0"/>
              <a:pPr/>
              <a:t>8/19/2023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A493CE-56C9-412B-A063-5DD699DBA23A}" type="slidenum">
              <a:rPr lang="en-US" smtClean="0"/>
              <a:pPr/>
              <a:t>‹#›</a:t>
            </a:fld>
            <a:endParaRPr lang="en-US"/>
          </a:p>
        </p:txBody>
      </p:sp>
    </p:spTree>
    <p:extLst>
      <p:ext uri="{BB962C8B-B14F-4D97-AF65-F5344CB8AC3E}">
        <p14:creationId xmlns:p14="http://schemas.microsoft.com/office/powerpoint/2010/main" val="207030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050">
            <a:alpha val="21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6CA984-8E54-4EE1-B797-262D7A3354F2}" type="datetimeFigureOut">
              <a:rPr lang="en-US" smtClean="0"/>
              <a:pPr/>
              <a:t>8/19/2023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A493CE-56C9-412B-A063-5DD699DBA23A}" type="slidenum">
              <a:rPr lang="en-US" smtClean="0"/>
              <a:pPr/>
              <a:t>‹#›</a:t>
            </a:fld>
            <a:endParaRPr lang="en-US"/>
          </a:p>
        </p:txBody>
      </p:sp>
    </p:spTree>
    <p:extLst>
      <p:ext uri="{BB962C8B-B14F-4D97-AF65-F5344CB8AC3E}">
        <p14:creationId xmlns:p14="http://schemas.microsoft.com/office/powerpoint/2010/main" val="1975413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BASICS OF DESCRIPTIVE STATISTICS</a:t>
            </a:r>
          </a:p>
        </p:txBody>
      </p:sp>
      <p:sp>
        <p:nvSpPr>
          <p:cNvPr id="3" name="Subtitle 2"/>
          <p:cNvSpPr>
            <a:spLocks noGrp="1"/>
          </p:cNvSpPr>
          <p:nvPr>
            <p:ph type="subTitle" idx="1"/>
          </p:nvPr>
        </p:nvSpPr>
        <p:spPr/>
        <p:txBody>
          <a:bodyPr/>
          <a:lstStyle/>
          <a:p>
            <a:r>
              <a:rPr lang="en" dirty="0"/>
              <a:t>Prof. Slobodan M. Janković</a:t>
            </a:r>
            <a:endParaRPr lang="en-US" dirty="0"/>
          </a:p>
        </p:txBody>
      </p:sp>
    </p:spTree>
    <p:extLst>
      <p:ext uri="{BB962C8B-B14F-4D97-AF65-F5344CB8AC3E}">
        <p14:creationId xmlns:p14="http://schemas.microsoft.com/office/powerpoint/2010/main" val="28845422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Percentiles</a:t>
            </a:r>
            <a:endParaRPr lang="en-US" dirty="0"/>
          </a:p>
        </p:txBody>
      </p:sp>
      <p:sp>
        <p:nvSpPr>
          <p:cNvPr id="3" name="Content Placeholder 2"/>
          <p:cNvSpPr>
            <a:spLocks noGrp="1"/>
          </p:cNvSpPr>
          <p:nvPr>
            <p:ph idx="1"/>
          </p:nvPr>
        </p:nvSpPr>
        <p:spPr/>
        <p:txBody>
          <a:bodyPr>
            <a:normAutofit fontScale="92500" lnSpcReduction="10000"/>
          </a:bodyPr>
          <a:lstStyle/>
          <a:p>
            <a:r>
              <a:rPr lang="en" b="1" dirty="0">
                <a:solidFill>
                  <a:srgbClr val="FF0000"/>
                </a:solidFill>
              </a:rPr>
              <a:t>Percentile </a:t>
            </a:r>
            <a:r>
              <a:rPr lang="en" dirty="0"/>
              <a:t>tells what percentage of the sample is below or above a certain value</a:t>
            </a:r>
          </a:p>
          <a:p>
            <a:r>
              <a:rPr lang="en" dirty="0"/>
              <a:t>The 25th percentile indicates the value of the variable below which 25% of the population is located</a:t>
            </a:r>
          </a:p>
          <a:p>
            <a:r>
              <a:rPr lang="en" dirty="0"/>
              <a:t>The 75th percentile indicates the value of the variable below which 75 % of the population is located</a:t>
            </a:r>
          </a:p>
          <a:p>
            <a:r>
              <a:rPr lang="en" b="1" dirty="0">
                <a:solidFill>
                  <a:srgbClr val="FF0000"/>
                </a:solidFill>
              </a:rPr>
              <a:t>Interquartile range </a:t>
            </a:r>
            <a:r>
              <a:rPr lang="en" dirty="0"/>
              <a:t>: 50% of the sample lies between the 25th and 75th percentiles</a:t>
            </a:r>
            <a:endParaRPr lang="en-US" dirty="0"/>
          </a:p>
        </p:txBody>
      </p:sp>
    </p:spTree>
    <p:extLst>
      <p:ext uri="{BB962C8B-B14F-4D97-AF65-F5344CB8AC3E}">
        <p14:creationId xmlns:p14="http://schemas.microsoft.com/office/powerpoint/2010/main" val="3371882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Probability</a:t>
            </a:r>
            <a:endParaRPr lang="en-US" dirty="0"/>
          </a:p>
        </p:txBody>
      </p:sp>
      <p:sp>
        <p:nvSpPr>
          <p:cNvPr id="3" name="Content Placeholder 2"/>
          <p:cNvSpPr>
            <a:spLocks noGrp="1"/>
          </p:cNvSpPr>
          <p:nvPr>
            <p:ph idx="1"/>
          </p:nvPr>
        </p:nvSpPr>
        <p:spPr/>
        <p:txBody>
          <a:bodyPr/>
          <a:lstStyle/>
          <a:p>
            <a:r>
              <a:rPr lang="en" dirty="0"/>
              <a:t>Probability is a measure of the frequency of an event.</a:t>
            </a:r>
          </a:p>
          <a:p>
            <a:r>
              <a:rPr lang="en" dirty="0"/>
              <a:t>Rules of Probability:</a:t>
            </a:r>
          </a:p>
          <a:p>
            <a:pPr lvl="1"/>
            <a:r>
              <a:rPr lang="en" dirty="0"/>
              <a:t>If two events are mutually exclusive, the probability of both occurring is equal to </a:t>
            </a:r>
            <a:r>
              <a:rPr lang="en" b="1" dirty="0">
                <a:solidFill>
                  <a:srgbClr val="FF0000"/>
                </a:solidFill>
              </a:rPr>
              <a:t>the SUM of </a:t>
            </a:r>
            <a:r>
              <a:rPr lang="en" dirty="0"/>
              <a:t>the probability of each occurring separately</a:t>
            </a:r>
          </a:p>
          <a:p>
            <a:pPr lvl="1"/>
            <a:r>
              <a:rPr lang="en" dirty="0"/>
              <a:t>If two events are independent of each other, the probability of both occurring is equal to </a:t>
            </a:r>
            <a:r>
              <a:rPr lang="en" b="1" dirty="0">
                <a:solidFill>
                  <a:srgbClr val="FF0000"/>
                </a:solidFill>
              </a:rPr>
              <a:t>the PRODUCT </a:t>
            </a:r>
            <a:r>
              <a:rPr lang="en" dirty="0"/>
              <a:t>of the probability of each</a:t>
            </a:r>
            <a:endParaRPr lang="en-US" dirty="0"/>
          </a:p>
        </p:txBody>
      </p:sp>
    </p:spTree>
    <p:extLst>
      <p:ext uri="{BB962C8B-B14F-4D97-AF65-F5344CB8AC3E}">
        <p14:creationId xmlns:p14="http://schemas.microsoft.com/office/powerpoint/2010/main" val="2282025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Probability distribution</a:t>
            </a:r>
            <a:endParaRPr lang="en-US" dirty="0"/>
          </a:p>
        </p:txBody>
      </p:sp>
      <p:sp>
        <p:nvSpPr>
          <p:cNvPr id="3" name="Content Placeholder 2"/>
          <p:cNvSpPr>
            <a:spLocks noGrp="1"/>
          </p:cNvSpPr>
          <p:nvPr>
            <p:ph idx="1"/>
          </p:nvPr>
        </p:nvSpPr>
        <p:spPr>
          <a:xfrm>
            <a:off x="457200" y="1600200"/>
            <a:ext cx="4495800" cy="4525963"/>
          </a:xfrm>
        </p:spPr>
        <p:txBody>
          <a:bodyPr>
            <a:normAutofit fontScale="85000" lnSpcReduction="20000"/>
          </a:bodyPr>
          <a:lstStyle/>
          <a:p>
            <a:r>
              <a:rPr lang="en" dirty="0"/>
              <a:t>It shows the frequency of all values of the variable</a:t>
            </a:r>
          </a:p>
          <a:p>
            <a:r>
              <a:rPr lang="en" b="1" dirty="0">
                <a:solidFill>
                  <a:srgbClr val="FF0000"/>
                </a:solidFill>
              </a:rPr>
              <a:t>Normal distribution </a:t>
            </a:r>
            <a:r>
              <a:rPr lang="en" dirty="0"/>
              <a:t>: it is described by two parameters - the mean value and the standard deviation (the median here is equal to the mean value)</a:t>
            </a:r>
          </a:p>
          <a:p>
            <a:r>
              <a:rPr lang="en" dirty="0"/>
              <a:t>68% of observation units are in the range of ± 1 </a:t>
            </a:r>
            <a:r>
              <a:rPr lang="en" dirty="0">
                <a:ea typeface="Cambria Math"/>
              </a:rPr>
              <a:t>𝜎, and 95% in the range of ± 2 𝜎</a:t>
            </a:r>
            <a:endParaRPr lang="x-none" dirty="0"/>
          </a:p>
          <a:p>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35287" y="1981200"/>
            <a:ext cx="3800412"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2888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09"/>
            <a:ext cx="8229600" cy="581891"/>
          </a:xfrm>
        </p:spPr>
        <p:txBody>
          <a:bodyPr>
            <a:normAutofit fontScale="90000"/>
          </a:bodyPr>
          <a:lstStyle/>
          <a:p>
            <a:r>
              <a:rPr lang="en" dirty="0"/>
              <a:t>Types of distributions and uses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49565169"/>
              </p:ext>
            </p:extLst>
          </p:nvPr>
        </p:nvGraphicFramePr>
        <p:xfrm>
          <a:off x="152400" y="609600"/>
          <a:ext cx="8686800" cy="6268720"/>
        </p:xfrm>
        <a:graphic>
          <a:graphicData uri="http://schemas.openxmlformats.org/drawingml/2006/table">
            <a:tbl>
              <a:tblPr firstRow="1" bandRow="1">
                <a:tableStyleId>{5C22544A-7EE6-4342-B048-85BDC9FD1C3A}</a:tableStyleId>
              </a:tblPr>
              <a:tblGrid>
                <a:gridCol w="2895600">
                  <a:extLst>
                    <a:ext uri="{9D8B030D-6E8A-4147-A177-3AD203B41FA5}">
                      <a16:colId xmlns:a16="http://schemas.microsoft.com/office/drawing/2014/main" val="20000"/>
                    </a:ext>
                  </a:extLst>
                </a:gridCol>
                <a:gridCol w="2895600">
                  <a:extLst>
                    <a:ext uri="{9D8B030D-6E8A-4147-A177-3AD203B41FA5}">
                      <a16:colId xmlns:a16="http://schemas.microsoft.com/office/drawing/2014/main" val="20001"/>
                    </a:ext>
                  </a:extLst>
                </a:gridCol>
                <a:gridCol w="2895600">
                  <a:extLst>
                    <a:ext uri="{9D8B030D-6E8A-4147-A177-3AD203B41FA5}">
                      <a16:colId xmlns:a16="http://schemas.microsoft.com/office/drawing/2014/main" val="20002"/>
                    </a:ext>
                  </a:extLst>
                </a:gridCol>
              </a:tblGrid>
              <a:tr h="370840">
                <a:tc>
                  <a:txBody>
                    <a:bodyPr/>
                    <a:lstStyle/>
                    <a:p>
                      <a:r>
                        <a:rPr lang="en" sz="1500" b="1" dirty="0"/>
                        <a:t>Distribution</a:t>
                      </a:r>
                      <a:endParaRPr lang="en-US" sz="1500" b="1" dirty="0"/>
                    </a:p>
                  </a:txBody>
                  <a:tcPr/>
                </a:tc>
                <a:tc>
                  <a:txBody>
                    <a:bodyPr/>
                    <a:lstStyle/>
                    <a:p>
                      <a:r>
                        <a:rPr lang="en" sz="1500" b="1" dirty="0"/>
                        <a:t>Common usage</a:t>
                      </a:r>
                      <a:endParaRPr lang="en-US" sz="1500" b="1" dirty="0"/>
                    </a:p>
                  </a:txBody>
                  <a:tcPr/>
                </a:tc>
                <a:tc>
                  <a:txBody>
                    <a:bodyPr/>
                    <a:lstStyle/>
                    <a:p>
                      <a:r>
                        <a:rPr lang="en" sz="1500" b="1" dirty="0"/>
                        <a:t>Parameters</a:t>
                      </a:r>
                      <a:endParaRPr lang="en-US" sz="1500" b="1" dirty="0"/>
                    </a:p>
                  </a:txBody>
                  <a:tcPr/>
                </a:tc>
                <a:extLst>
                  <a:ext uri="{0D108BD9-81ED-4DB2-BD59-A6C34878D82A}">
                    <a16:rowId xmlns:a16="http://schemas.microsoft.com/office/drawing/2014/main" val="10000"/>
                  </a:ext>
                </a:extLst>
              </a:tr>
              <a:tr h="370840">
                <a:tc>
                  <a:txBody>
                    <a:bodyPr/>
                    <a:lstStyle/>
                    <a:p>
                      <a:r>
                        <a:rPr lang="en" sz="1500" b="1" dirty="0"/>
                        <a:t>Binomial</a:t>
                      </a:r>
                      <a:endParaRPr lang="en-US" sz="1500" b="1" dirty="0"/>
                    </a:p>
                  </a:txBody>
                  <a:tcPr/>
                </a:tc>
                <a:tc>
                  <a:txBody>
                    <a:bodyPr/>
                    <a:lstStyle/>
                    <a:p>
                      <a:r>
                        <a:rPr lang="en" sz="1500" b="1" dirty="0"/>
                        <a:t>It describes the frequency distribution </a:t>
                      </a:r>
                      <a:r>
                        <a:rPr lang="en" sz="1500" b="1" baseline="0" dirty="0"/>
                        <a:t>of one of two values of a categorical variable in a sample of a certain size.</a:t>
                      </a:r>
                      <a:endParaRPr lang="en-US" sz="1500" b="1" dirty="0"/>
                    </a:p>
                  </a:txBody>
                  <a:tcPr/>
                </a:tc>
                <a:tc>
                  <a:txBody>
                    <a:bodyPr/>
                    <a:lstStyle/>
                    <a:p>
                      <a:r>
                        <a:rPr lang="en" sz="1500" b="1" dirty="0"/>
                        <a:t>Sample size and probability of one of two values of the variable at </a:t>
                      </a:r>
                      <a:r>
                        <a:rPr lang="en" sz="1500" b="1" baseline="0" dirty="0"/>
                        <a:t>one observation unit.</a:t>
                      </a:r>
                      <a:endParaRPr lang="en-US" sz="1500" b="1" dirty="0"/>
                    </a:p>
                  </a:txBody>
                  <a:tcPr/>
                </a:tc>
                <a:extLst>
                  <a:ext uri="{0D108BD9-81ED-4DB2-BD59-A6C34878D82A}">
                    <a16:rowId xmlns:a16="http://schemas.microsoft.com/office/drawing/2014/main" val="10001"/>
                  </a:ext>
                </a:extLst>
              </a:tr>
              <a:tr h="370840">
                <a:tc>
                  <a:txBody>
                    <a:bodyPr/>
                    <a:lstStyle/>
                    <a:p>
                      <a:r>
                        <a:rPr lang="en" sz="1500" b="1" dirty="0"/>
                        <a:t>Chi-square </a:t>
                      </a:r>
                      <a:r>
                        <a:rPr lang="en" sz="1500" b="1" baseline="0" dirty="0"/>
                        <a:t>distribution</a:t>
                      </a:r>
                      <a:endParaRPr lang="en-US" sz="1500" b="1" dirty="0"/>
                    </a:p>
                  </a:txBody>
                  <a:tcPr/>
                </a:tc>
                <a:tc>
                  <a:txBody>
                    <a:bodyPr/>
                    <a:lstStyle/>
                    <a:p>
                      <a:r>
                        <a:rPr lang="en" sz="1500" b="1" dirty="0"/>
                        <a:t>It is used for continuous variables. It allows </a:t>
                      </a:r>
                      <a:r>
                        <a:rPr lang="en" sz="1500" b="1" baseline="0" dirty="0"/>
                        <a:t>testing the homogeneity, independence and validity of the data fit.</a:t>
                      </a:r>
                      <a:endParaRPr lang="en-US" sz="1500" b="1" dirty="0"/>
                    </a:p>
                  </a:txBody>
                  <a:tcPr/>
                </a:tc>
                <a:tc>
                  <a:txBody>
                    <a:bodyPr/>
                    <a:lstStyle/>
                    <a:p>
                      <a:r>
                        <a:rPr lang="en" sz="1500" b="1" dirty="0"/>
                        <a:t>Number of degrees of freedom.</a:t>
                      </a:r>
                      <a:endParaRPr lang="en-US" sz="1500" b="1" dirty="0"/>
                    </a:p>
                  </a:txBody>
                  <a:tcPr/>
                </a:tc>
                <a:extLst>
                  <a:ext uri="{0D108BD9-81ED-4DB2-BD59-A6C34878D82A}">
                    <a16:rowId xmlns:a16="http://schemas.microsoft.com/office/drawing/2014/main" val="10002"/>
                  </a:ext>
                </a:extLst>
              </a:tr>
              <a:tr h="370840">
                <a:tc>
                  <a:txBody>
                    <a:bodyPr/>
                    <a:lstStyle/>
                    <a:p>
                      <a:r>
                        <a:rPr lang="en" sz="1500" b="1" dirty="0"/>
                        <a:t>F distribution</a:t>
                      </a:r>
                      <a:endParaRPr lang="en-US" sz="1500" b="1" dirty="0"/>
                    </a:p>
                  </a:txBody>
                  <a:tcPr/>
                </a:tc>
                <a:tc>
                  <a:txBody>
                    <a:bodyPr/>
                    <a:lstStyle/>
                    <a:p>
                      <a:r>
                        <a:rPr lang="en" sz="1500" b="1" dirty="0"/>
                        <a:t>Compares the ratio of two or more variances. ANOVA and regression.</a:t>
                      </a:r>
                      <a:endParaRPr lang="en-US" sz="1500" b="1" dirty="0"/>
                    </a:p>
                  </a:txBody>
                  <a:tcPr/>
                </a:tc>
                <a:tc>
                  <a:txBody>
                    <a:bodyPr/>
                    <a:lstStyle/>
                    <a:p>
                      <a:r>
                        <a:rPr lang="en" sz="1500" b="1" dirty="0"/>
                        <a:t>Numerator, denominator and number of degrees of freedom.</a:t>
                      </a:r>
                      <a:endParaRPr lang="en-US" sz="1500" b="1" dirty="0"/>
                    </a:p>
                  </a:txBody>
                  <a:tcPr/>
                </a:tc>
                <a:extLst>
                  <a:ext uri="{0D108BD9-81ED-4DB2-BD59-A6C34878D82A}">
                    <a16:rowId xmlns:a16="http://schemas.microsoft.com/office/drawing/2014/main" val="10003"/>
                  </a:ext>
                </a:extLst>
              </a:tr>
              <a:tr h="370840">
                <a:tc>
                  <a:txBody>
                    <a:bodyPr/>
                    <a:lstStyle/>
                    <a:p>
                      <a:r>
                        <a:rPr lang="en" sz="1500" b="1" dirty="0"/>
                        <a:t>Geometric distribution</a:t>
                      </a:r>
                      <a:endParaRPr lang="en-US" sz="1500" b="1" dirty="0"/>
                    </a:p>
                  </a:txBody>
                  <a:tcPr/>
                </a:tc>
                <a:tc>
                  <a:txBody>
                    <a:bodyPr/>
                    <a:lstStyle/>
                    <a:p>
                      <a:r>
                        <a:rPr lang="en" sz="1500" b="1" dirty="0"/>
                        <a:t>To model the frequency of an event.</a:t>
                      </a:r>
                      <a:endParaRPr lang="en-US" sz="1500" b="1" dirty="0"/>
                    </a:p>
                  </a:txBody>
                  <a:tcPr/>
                </a:tc>
                <a:tc>
                  <a:txBody>
                    <a:bodyPr/>
                    <a:lstStyle/>
                    <a:p>
                      <a:r>
                        <a:rPr lang="en" sz="1500" b="1" dirty="0"/>
                        <a:t>The probability of an event</a:t>
                      </a:r>
                      <a:endParaRPr lang="en-US" sz="1500" b="1" dirty="0"/>
                    </a:p>
                  </a:txBody>
                  <a:tcPr/>
                </a:tc>
                <a:extLst>
                  <a:ext uri="{0D108BD9-81ED-4DB2-BD59-A6C34878D82A}">
                    <a16:rowId xmlns:a16="http://schemas.microsoft.com/office/drawing/2014/main" val="10004"/>
                  </a:ext>
                </a:extLst>
              </a:tr>
              <a:tr h="370840">
                <a:tc>
                  <a:txBody>
                    <a:bodyPr/>
                    <a:lstStyle/>
                    <a:p>
                      <a:r>
                        <a:rPr lang="en" sz="1500" b="1" dirty="0"/>
                        <a:t>Log-normal distribution</a:t>
                      </a:r>
                      <a:endParaRPr lang="en-US" sz="1500" b="1" dirty="0"/>
                    </a:p>
                  </a:txBody>
                  <a:tcPr/>
                </a:tc>
                <a:tc>
                  <a:txBody>
                    <a:bodyPr/>
                    <a:lstStyle/>
                    <a:p>
                      <a:r>
                        <a:rPr lang="en" sz="1500" b="1" dirty="0"/>
                        <a:t>It is used when the data is heavily "skewed" to one side.</a:t>
                      </a:r>
                      <a:endParaRPr lang="en-US" sz="1500" b="1" dirty="0"/>
                    </a:p>
                  </a:txBody>
                  <a:tcPr/>
                </a:tc>
                <a:tc>
                  <a:txBody>
                    <a:bodyPr/>
                    <a:lstStyle/>
                    <a:p>
                      <a:r>
                        <a:rPr lang="en" sz="1500" b="1" dirty="0"/>
                        <a:t>Position parameter and </a:t>
                      </a:r>
                      <a:r>
                        <a:rPr lang="en" sz="1500" b="1" baseline="0" dirty="0"/>
                        <a:t>scale parameter</a:t>
                      </a:r>
                      <a:endParaRPr lang="en-US" sz="1500" b="1" dirty="0"/>
                    </a:p>
                  </a:txBody>
                  <a:tcPr/>
                </a:tc>
                <a:extLst>
                  <a:ext uri="{0D108BD9-81ED-4DB2-BD59-A6C34878D82A}">
                    <a16:rowId xmlns:a16="http://schemas.microsoft.com/office/drawing/2014/main" val="10005"/>
                  </a:ext>
                </a:extLst>
              </a:tr>
              <a:tr h="370840">
                <a:tc>
                  <a:txBody>
                    <a:bodyPr/>
                    <a:lstStyle/>
                    <a:p>
                      <a:r>
                        <a:rPr lang="en" sz="1500" b="1" dirty="0"/>
                        <a:t>Poisson distribution</a:t>
                      </a:r>
                      <a:endParaRPr lang="en-US" sz="1500" b="1" dirty="0"/>
                    </a:p>
                  </a:txBody>
                  <a:tcPr/>
                </a:tc>
                <a:tc>
                  <a:txBody>
                    <a:bodyPr/>
                    <a:lstStyle/>
                    <a:p>
                      <a:r>
                        <a:rPr lang="en" sz="1500" b="1" dirty="0"/>
                        <a:t>For modeling the frequency of certain </a:t>
                      </a:r>
                      <a:r>
                        <a:rPr lang="en" sz="1500" b="1" baseline="0" dirty="0"/>
                        <a:t>values of discrete variables.</a:t>
                      </a:r>
                      <a:endParaRPr lang="en-US" sz="1500" b="1" dirty="0"/>
                    </a:p>
                  </a:txBody>
                  <a:tcPr/>
                </a:tc>
                <a:tc>
                  <a:txBody>
                    <a:bodyPr/>
                    <a:lstStyle/>
                    <a:p>
                      <a:r>
                        <a:rPr lang="en" sz="1500" b="1" dirty="0"/>
                        <a:t>Frequency ( </a:t>
                      </a:r>
                      <a:r>
                        <a:rPr lang="en" sz="1500" b="1" baseline="0" dirty="0"/>
                        <a:t>mean)</a:t>
                      </a:r>
                      <a:endParaRPr lang="en-US" sz="1500" b="1" dirty="0"/>
                    </a:p>
                  </a:txBody>
                  <a:tcPr/>
                </a:tc>
                <a:extLst>
                  <a:ext uri="{0D108BD9-81ED-4DB2-BD59-A6C34878D82A}">
                    <a16:rowId xmlns:a16="http://schemas.microsoft.com/office/drawing/2014/main" val="10006"/>
                  </a:ext>
                </a:extLst>
              </a:tr>
              <a:tr h="370840">
                <a:tc>
                  <a:txBody>
                    <a:bodyPr/>
                    <a:lstStyle/>
                    <a:p>
                      <a:r>
                        <a:rPr lang="en" sz="1500" b="1" dirty="0"/>
                        <a:t>Student's t-distribution</a:t>
                      </a:r>
                      <a:endParaRPr lang="en-US" sz="1500" b="1" dirty="0"/>
                    </a:p>
                  </a:txBody>
                  <a:tcPr/>
                </a:tc>
                <a:tc>
                  <a:txBody>
                    <a:bodyPr/>
                    <a:lstStyle/>
                    <a:p>
                      <a:r>
                        <a:rPr lang="en" sz="1500" b="1" dirty="0"/>
                        <a:t>For estimating the mean of a population that has a normal distribution, </a:t>
                      </a:r>
                      <a:r>
                        <a:rPr lang="en" sz="1500" b="1" baseline="0" dirty="0"/>
                        <a:t>when samples are small. For testing hypotheses and calculating confidence intervals.</a:t>
                      </a:r>
                      <a:endParaRPr lang="en-US" sz="1500" b="1" dirty="0"/>
                    </a:p>
                  </a:txBody>
                  <a:tcPr/>
                </a:tc>
                <a:tc>
                  <a:txBody>
                    <a:bodyPr/>
                    <a:lstStyle/>
                    <a:p>
                      <a:r>
                        <a:rPr lang="en" sz="1500" b="1" dirty="0"/>
                        <a:t>Number of </a:t>
                      </a:r>
                      <a:r>
                        <a:rPr lang="en" sz="1500" b="1" baseline="0" dirty="0"/>
                        <a:t>degrees of freedom</a:t>
                      </a:r>
                      <a:endParaRPr lang="en-US" sz="1500" b="1"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8912289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Confidence interval</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20000"/>
              </a:bodyPr>
              <a:lstStyle/>
              <a:p>
                <a:r>
                  <a:rPr lang="en" dirty="0"/>
                  <a:t>It tells us how far the mean value of a continuous variable or the frequency of values of a categorical variable obtained by examining a sample are from the values of those parameters in the population.</a:t>
                </a:r>
              </a:p>
              <a:p>
                <a:r>
                  <a:rPr lang="en" dirty="0"/>
                  <a:t>The 96% </a:t>
                </a:r>
                <a:r>
                  <a:rPr lang="en" b="1" dirty="0">
                    <a:solidFill>
                      <a:srgbClr val="FF0000"/>
                    </a:solidFill>
                  </a:rPr>
                  <a:t>confidence interval for the mean value of a continuous variable </a:t>
                </a:r>
                <a:r>
                  <a:rPr lang="en" dirty="0"/>
                  <a:t>is calculated: </a:t>
                </a:r>
                <a14:m>
                  <m:oMath xmlns:m="http://schemas.openxmlformats.org/officeDocument/2006/math">
                    <m:acc>
                      <m:accPr>
                        <m:chr m:val="̅"/>
                        <m:ctrlPr>
                          <a:rPr lang="sr-Latn-RS" b="0" i="1" smtClean="0">
                            <a:latin typeface="Cambria Math" panose="02040503050406030204" pitchFamily="18" charset="0"/>
                          </a:rPr>
                        </m:ctrlPr>
                      </m:accPr>
                      <m:e>
                        <m:r>
                          <a:rPr lang="sr-Latn-RS" b="0" i="1" smtClean="0">
                            <a:latin typeface="Cambria Math"/>
                          </a:rPr>
                          <m:t>𝑥</m:t>
                        </m:r>
                      </m:e>
                    </m:acc>
                    <m:r>
                      <a:rPr lang="sr-Latn-RS" b="0" i="1" dirty="0" smtClean="0">
                        <a:latin typeface="Cambria Math"/>
                      </a:rPr>
                      <m:t> </m:t>
                    </m:r>
                    <m:r>
                      <a:rPr lang="sr-Latn-RS" b="0" i="1" dirty="0" smtClean="0">
                        <a:latin typeface="Cambria Math"/>
                        <a:ea typeface="Cambria Math"/>
                      </a:rPr>
                      <m:t>± </m:t>
                    </m:r>
                    <m:sSub>
                      <m:sSubPr>
                        <m:ctrlPr>
                          <a:rPr lang="sr-Latn-RS" b="0" i="1" dirty="0" smtClean="0">
                            <a:latin typeface="Cambria Math" panose="02040503050406030204" pitchFamily="18" charset="0"/>
                            <a:ea typeface="Cambria Math"/>
                          </a:rPr>
                        </m:ctrlPr>
                      </m:sSubPr>
                      <m:e>
                        <m:r>
                          <a:rPr lang="sr-Latn-RS" b="0" i="1" dirty="0" smtClean="0">
                            <a:latin typeface="Cambria Math"/>
                            <a:ea typeface="Cambria Math"/>
                          </a:rPr>
                          <m:t>𝑡</m:t>
                        </m:r>
                      </m:e>
                      <m:sub>
                        <m:r>
                          <a:rPr lang="sr-Latn-RS" b="0" i="1" dirty="0" smtClean="0">
                            <a:latin typeface="Cambria Math"/>
                            <a:ea typeface="Cambria Math"/>
                          </a:rPr>
                          <m:t>0.05</m:t>
                        </m:r>
                      </m:sub>
                    </m:sSub>
                    <m:r>
                      <a:rPr lang="sr-Latn-RS" b="0" i="1" dirty="0" smtClean="0">
                        <a:latin typeface="Cambria Math"/>
                        <a:ea typeface="Cambria Math"/>
                      </a:rPr>
                      <m:t>∗</m:t>
                    </m:r>
                    <m:r>
                      <a:rPr lang="sr-Latn-RS" b="0" i="1" dirty="0" smtClean="0">
                        <a:latin typeface="Cambria Math"/>
                        <a:ea typeface="Cambria Math"/>
                      </a:rPr>
                      <m:t>𝑆𝐸𝑀</m:t>
                    </m:r>
                  </m:oMath>
                </a14:m>
                <a:r>
                  <a:rPr lang="en" dirty="0"/>
                  <a:t>, where </a:t>
                </a:r>
                <a14:m>
                  <m:oMath xmlns:m="http://schemas.openxmlformats.org/officeDocument/2006/math">
                    <m:sSub>
                      <m:sSubPr>
                        <m:ctrlPr>
                          <a:rPr lang="sr-Latn-RS" i="1" dirty="0">
                            <a:latin typeface="Cambria Math" panose="02040503050406030204" pitchFamily="18" charset="0"/>
                            <a:ea typeface="Cambria Math"/>
                          </a:rPr>
                        </m:ctrlPr>
                      </m:sSubPr>
                      <m:e>
                        <m:r>
                          <a:rPr lang="sr-Latn-RS" i="1" dirty="0">
                            <a:latin typeface="Cambria Math"/>
                            <a:ea typeface="Cambria Math"/>
                          </a:rPr>
                          <m:t>𝑡</m:t>
                        </m:r>
                      </m:e>
                      <m:sub>
                        <m:r>
                          <a:rPr lang="sr-Latn-RS" i="1" dirty="0">
                            <a:latin typeface="Cambria Math"/>
                            <a:ea typeface="Cambria Math"/>
                          </a:rPr>
                          <m:t>0.05</m:t>
                        </m:r>
                      </m:sub>
                    </m:sSub>
                  </m:oMath>
                </a14:m>
                <a:r>
                  <a:rPr lang="en" dirty="0"/>
                  <a:t>the limit value of the t-distribution above which for a certain number of degrees of freedom the probability of the examined variable is 0.05</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cstate="print"/>
                <a:stretch>
                  <a:fillRect l="-1481" t="-3504" r="-1778"/>
                </a:stretch>
              </a:blipFill>
            </p:spPr>
            <p:txBody>
              <a:bodyPr/>
              <a:lstStyle/>
              <a:p>
                <a:r xmlns:a="http://schemas.openxmlformats.org/drawingml/2006/main">
                  <a:rPr lang="en">
                    <a:noFill/>
                  </a:rPr>
                  <a:t> </a:t>
                </a:r>
              </a:p>
            </p:txBody>
          </p:sp>
        </mc:Fallback>
      </mc:AlternateContent>
    </p:spTree>
    <p:extLst>
      <p:ext uri="{BB962C8B-B14F-4D97-AF65-F5344CB8AC3E}">
        <p14:creationId xmlns:p14="http://schemas.microsoft.com/office/powerpoint/2010/main" val="3977833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Confidence interval</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 dirty="0"/>
                  <a:t>A 95% confidence interval for the frequency of one outcome of a categorical variable is calculated:</a:t>
                </a:r>
              </a:p>
              <a:p>
                <a14:m>
                  <m:oMath xmlns:m="http://schemas.openxmlformats.org/officeDocument/2006/math">
                    <m:r>
                      <a:rPr lang="sr-Latn-RS" b="0" i="1" smtClean="0">
                        <a:latin typeface="Cambria Math"/>
                      </a:rPr>
                      <m:t>𝑝</m:t>
                    </m:r>
                    <m:r>
                      <a:rPr lang="sr-Latn-RS" b="0" i="1" smtClean="0">
                        <a:latin typeface="Cambria Math"/>
                      </a:rPr>
                      <m:t> ±</m:t>
                    </m:r>
                    <m:r>
                      <a:rPr lang="sr-Latn-RS" b="0" i="1" smtClean="0">
                        <a:latin typeface="Cambria Math"/>
                      </a:rPr>
                      <m:t>1</m:t>
                    </m:r>
                    <m:r>
                      <a:rPr lang="sr-Latn-RS" b="0" i="1" smtClean="0">
                        <a:latin typeface="Cambria Math"/>
                      </a:rPr>
                      <m:t>.</m:t>
                    </m:r>
                    <m:r>
                      <a:rPr lang="sr-Latn-RS" b="0" i="1" smtClean="0">
                        <a:latin typeface="Cambria Math"/>
                      </a:rPr>
                      <m:t>96</m:t>
                    </m:r>
                    <m:r>
                      <a:rPr lang="sr-Latn-RS" b="0" i="1" smtClean="0">
                        <a:latin typeface="Cambria Math"/>
                      </a:rPr>
                      <m:t>∗</m:t>
                    </m:r>
                    <m:rad>
                      <m:radPr>
                        <m:degHide m:val="on"/>
                        <m:ctrlPr>
                          <a:rPr lang="sr-Latn-RS" b="0" i="1" smtClean="0">
                            <a:latin typeface="Cambria Math" panose="02040503050406030204" pitchFamily="18" charset="0"/>
                            <a:ea typeface="Cambria Math"/>
                          </a:rPr>
                        </m:ctrlPr>
                      </m:radPr>
                      <m:deg/>
                      <m:e>
                        <m:f>
                          <m:fPr>
                            <m:ctrlPr>
                              <a:rPr lang="sr-Latn-RS" b="0" i="1" smtClean="0">
                                <a:latin typeface="Cambria Math" panose="02040503050406030204" pitchFamily="18" charset="0"/>
                                <a:ea typeface="Cambria Math"/>
                              </a:rPr>
                            </m:ctrlPr>
                          </m:fPr>
                          <m:num>
                            <m:r>
                              <a:rPr lang="sr-Latn-RS" b="0" i="1" smtClean="0">
                                <a:latin typeface="Cambria Math"/>
                                <a:ea typeface="Cambria Math"/>
                              </a:rPr>
                              <m:t>𝑝</m:t>
                            </m:r>
                            <m:r>
                              <a:rPr lang="sr-Latn-RS" b="0" i="1" smtClean="0">
                                <a:latin typeface="Cambria Math"/>
                                <a:ea typeface="Cambria Math"/>
                              </a:rPr>
                              <m:t>∗(</m:t>
                            </m:r>
                            <m:r>
                              <a:rPr lang="sr-Latn-RS" b="0" i="1" smtClean="0">
                                <a:latin typeface="Cambria Math"/>
                                <a:ea typeface="Cambria Math"/>
                              </a:rPr>
                              <m:t>1</m:t>
                            </m:r>
                            <m:r>
                              <a:rPr lang="sr-Latn-RS" b="0" i="1" smtClean="0">
                                <a:latin typeface="Cambria Math"/>
                                <a:ea typeface="Cambria Math"/>
                              </a:rPr>
                              <m:t>−</m:t>
                            </m:r>
                            <m:r>
                              <a:rPr lang="sr-Latn-RS" b="0" i="1" smtClean="0">
                                <a:latin typeface="Cambria Math"/>
                                <a:ea typeface="Cambria Math"/>
                              </a:rPr>
                              <m:t>𝑝</m:t>
                            </m:r>
                            <m:r>
                              <a:rPr lang="sr-Latn-RS" b="0" i="1" smtClean="0">
                                <a:latin typeface="Cambria Math"/>
                                <a:ea typeface="Cambria Math"/>
                              </a:rPr>
                              <m:t>)</m:t>
                            </m:r>
                          </m:num>
                          <m:den>
                            <m:r>
                              <a:rPr lang="sr-Latn-RS" b="0" i="1" smtClean="0">
                                <a:latin typeface="Cambria Math"/>
                                <a:ea typeface="Cambria Math"/>
                              </a:rPr>
                              <m:t>𝑛</m:t>
                            </m:r>
                          </m:den>
                        </m:f>
                      </m:e>
                    </m:rad>
                  </m:oMath>
                </a14:m>
                <a:r>
                  <a:rPr lang="en" dirty="0"/>
                  <a:t> </a:t>
                </a:r>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cstate="print"/>
                <a:stretch>
                  <a:fillRect l="-1852" t="-1752"/>
                </a:stretch>
              </a:blipFill>
            </p:spPr>
            <p:txBody>
              <a:bodyPr/>
              <a:lstStyle/>
              <a:p>
                <a:r xmlns:a="http://schemas.openxmlformats.org/drawingml/2006/main">
                  <a:rPr lang="en">
                    <a:noFill/>
                  </a:rPr>
                  <a:t> </a:t>
                </a:r>
              </a:p>
            </p:txBody>
          </p:sp>
        </mc:Fallback>
      </mc:AlternateContent>
    </p:spTree>
    <p:extLst>
      <p:ext uri="{BB962C8B-B14F-4D97-AF65-F5344CB8AC3E}">
        <p14:creationId xmlns:p14="http://schemas.microsoft.com/office/powerpoint/2010/main" val="7598406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 dirty="0"/>
              <a:t>Select the measures to be used in the research</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92500"/>
              </a:bodyPr>
              <a:lstStyle/>
              <a:p>
                <a:r>
                  <a:rPr lang="en" dirty="0"/>
                  <a:t>Incidence: the number of NEW cases (eg diseases) in some time interval</a:t>
                </a:r>
              </a:p>
              <a:p>
                <a:pPr lvl="1"/>
                <a:r>
                  <a:rPr lang="en-GB" b="0" i="1" dirty="0"/>
                  <a:t>Incidenc</a:t>
                </a:r>
                <a:r>
                  <a:rPr lang="en-GB" i="1" dirty="0"/>
                  <a:t>e rate </a:t>
                </a:r>
                <a14:m>
                  <m:oMath xmlns:m="http://schemas.openxmlformats.org/officeDocument/2006/math">
                    <m:r>
                      <a:rPr lang="sr-Latn-RS" b="0" i="1" smtClean="0">
                        <a:latin typeface="Cambria Math"/>
                      </a:rPr>
                      <m:t>= </m:t>
                    </m:r>
                    <m:f>
                      <m:fPr>
                        <m:ctrlPr>
                          <a:rPr lang="sr-Latn-RS" b="0" i="1" smtClean="0">
                            <a:latin typeface="Cambria Math" panose="02040503050406030204" pitchFamily="18" charset="0"/>
                          </a:rPr>
                        </m:ctrlPr>
                      </m:fPr>
                      <m:num>
                        <m:r>
                          <a:rPr lang="sr-Latn-RS" b="0" i="1" smtClean="0">
                            <a:latin typeface="Cambria Math"/>
                          </a:rPr>
                          <m:t>𝑖𝑛</m:t>
                        </m:r>
                        <m:r>
                          <a:rPr lang="en-GB" b="0" i="1" smtClean="0">
                            <a:latin typeface="Cambria Math" panose="02040503050406030204" pitchFamily="18" charset="0"/>
                          </a:rPr>
                          <m:t>𝑐𝑖𝑑𝑒𝑛𝑐𝑒</m:t>
                        </m:r>
                      </m:num>
                      <m:den>
                        <m:r>
                          <a:rPr lang="en-GB" b="0" i="1" smtClean="0">
                            <a:latin typeface="Cambria Math" panose="02040503050406030204" pitchFamily="18" charset="0"/>
                          </a:rPr>
                          <m:t>𝑛𝑢𝑚𝑏𝑒𝑟</m:t>
                        </m:r>
                        <m:r>
                          <a:rPr lang="en-GB" b="0" i="1" smtClean="0">
                            <a:latin typeface="Cambria Math" panose="02040503050406030204" pitchFamily="18" charset="0"/>
                          </a:rPr>
                          <m:t> </m:t>
                        </m:r>
                        <m:r>
                          <a:rPr lang="en-GB" b="0" i="1" smtClean="0">
                            <a:latin typeface="Cambria Math" panose="02040503050406030204" pitchFamily="18" charset="0"/>
                          </a:rPr>
                          <m:t>𝑜𝑓</m:t>
                        </m:r>
                        <m:r>
                          <a:rPr lang="en-GB" b="0" i="1" smtClean="0">
                            <a:latin typeface="Cambria Math" panose="02040503050406030204" pitchFamily="18" charset="0"/>
                          </a:rPr>
                          <m:t> </m:t>
                        </m:r>
                        <m:r>
                          <a:rPr lang="en-GB" b="0" i="1" smtClean="0">
                            <a:latin typeface="Cambria Math" panose="02040503050406030204" pitchFamily="18" charset="0"/>
                          </a:rPr>
                          <m:t>𝑝𝑒𝑟𝑠𝑜𝑛𝑠</m:t>
                        </m:r>
                        <m:r>
                          <a:rPr lang="sr-Latn-RS" b="0" i="1" smtClean="0">
                            <a:latin typeface="Cambria Math"/>
                          </a:rPr>
                          <m:t> ∗</m:t>
                        </m:r>
                        <m:r>
                          <a:rPr lang="en-GB" b="0" i="1" smtClean="0">
                            <a:latin typeface="Cambria Math" panose="02040503050406030204" pitchFamily="18" charset="0"/>
                          </a:rPr>
                          <m:t>𝑒𝑥𝑝𝑜𝑠𝑢𝑟𝑒</m:t>
                        </m:r>
                        <m:r>
                          <a:rPr lang="en-GB" b="0" i="1" smtClean="0">
                            <a:latin typeface="Cambria Math" panose="02040503050406030204" pitchFamily="18" charset="0"/>
                          </a:rPr>
                          <m:t> </m:t>
                        </m:r>
                        <m:r>
                          <a:rPr lang="en-GB" b="0" i="1" smtClean="0">
                            <a:latin typeface="Cambria Math" panose="02040503050406030204" pitchFamily="18" charset="0"/>
                          </a:rPr>
                          <m:t>𝑡𝑖𝑚𝑒</m:t>
                        </m:r>
                      </m:den>
                    </m:f>
                  </m:oMath>
                </a14:m>
                <a:endParaRPr lang="sr-Latn-RS" b="0" dirty="0"/>
              </a:p>
              <a:p>
                <a:pPr lvl="1"/>
                <a:r>
                  <a:rPr lang="en-GB" b="0" i="1" dirty="0"/>
                  <a:t>Cumulative incidence </a:t>
                </a:r>
                <a14:m>
                  <m:oMath xmlns:m="http://schemas.openxmlformats.org/officeDocument/2006/math">
                    <m:r>
                      <a:rPr lang="sr-Latn-RS" b="0" i="1" smtClean="0">
                        <a:latin typeface="Cambria Math"/>
                      </a:rPr>
                      <m:t>= </m:t>
                    </m:r>
                    <m:f>
                      <m:fPr>
                        <m:ctrlPr>
                          <a:rPr lang="sr-Latn-RS" b="0" i="1" smtClean="0">
                            <a:latin typeface="Cambria Math" panose="02040503050406030204" pitchFamily="18" charset="0"/>
                          </a:rPr>
                        </m:ctrlPr>
                      </m:fPr>
                      <m:num>
                        <m:r>
                          <a:rPr lang="sr-Latn-RS" b="0" i="1" smtClean="0">
                            <a:latin typeface="Cambria Math"/>
                          </a:rPr>
                          <m:t>𝑖𝑛𝑐𝑖𝑑𝑒𝑛</m:t>
                        </m:r>
                        <m:r>
                          <a:rPr lang="en-GB" b="0" i="1" smtClean="0">
                            <a:latin typeface="Cambria Math" panose="02040503050406030204" pitchFamily="18" charset="0"/>
                          </a:rPr>
                          <m:t>𝑐𝑒</m:t>
                        </m:r>
                      </m:num>
                      <m:den>
                        <m:r>
                          <a:rPr lang="en-GB" b="0" i="1" smtClean="0">
                            <a:latin typeface="Cambria Math" panose="02040503050406030204" pitchFamily="18" charset="0"/>
                          </a:rPr>
                          <m:t>𝑛𝑢𝑚𝑏𝑒𝑟</m:t>
                        </m:r>
                        <m:r>
                          <a:rPr lang="en-GB" b="0" i="1" smtClean="0">
                            <a:latin typeface="Cambria Math" panose="02040503050406030204" pitchFamily="18" charset="0"/>
                          </a:rPr>
                          <m:t> </m:t>
                        </m:r>
                        <m:r>
                          <a:rPr lang="en-GB" b="0" i="1" smtClean="0">
                            <a:latin typeface="Cambria Math" panose="02040503050406030204" pitchFamily="18" charset="0"/>
                          </a:rPr>
                          <m:t>𝑜𝑓</m:t>
                        </m:r>
                        <m:r>
                          <a:rPr lang="en-GB" b="0" i="1" smtClean="0">
                            <a:latin typeface="Cambria Math" panose="02040503050406030204" pitchFamily="18" charset="0"/>
                          </a:rPr>
                          <m:t> </m:t>
                        </m:r>
                        <m:r>
                          <a:rPr lang="en-GB" b="0" i="1" smtClean="0">
                            <a:latin typeface="Cambria Math" panose="02040503050406030204" pitchFamily="18" charset="0"/>
                          </a:rPr>
                          <m:t>𝑝𝑒𝑟𝑠𝑜𝑛𝑠</m:t>
                        </m:r>
                        <m:r>
                          <a:rPr lang="en-GB" b="0" i="1" smtClean="0">
                            <a:latin typeface="Cambria Math" panose="02040503050406030204" pitchFamily="18" charset="0"/>
                          </a:rPr>
                          <m:t> </m:t>
                        </m:r>
                        <m:r>
                          <a:rPr lang="en-GB" b="0" i="1" smtClean="0">
                            <a:latin typeface="Cambria Math" panose="02040503050406030204" pitchFamily="18" charset="0"/>
                          </a:rPr>
                          <m:t>𝑤</m:t>
                        </m:r>
                        <m:r>
                          <a:rPr lang="en-GB" b="0" i="1" smtClean="0">
                            <a:latin typeface="Cambria Math" panose="02040503050406030204" pitchFamily="18" charset="0"/>
                          </a:rPr>
                          <m:t>h</m:t>
                        </m:r>
                        <m:r>
                          <a:rPr lang="en-GB" b="0" i="1" smtClean="0">
                            <a:latin typeface="Cambria Math" panose="02040503050406030204" pitchFamily="18" charset="0"/>
                          </a:rPr>
                          <m:t>𝑜</m:t>
                        </m:r>
                        <m:r>
                          <a:rPr lang="en-GB" b="0" i="1" smtClean="0">
                            <a:latin typeface="Cambria Math" panose="02040503050406030204" pitchFamily="18" charset="0"/>
                          </a:rPr>
                          <m:t> </m:t>
                        </m:r>
                        <m:r>
                          <a:rPr lang="en-GB" b="0" i="1" smtClean="0">
                            <a:latin typeface="Cambria Math" panose="02040503050406030204" pitchFamily="18" charset="0"/>
                          </a:rPr>
                          <m:t>𝑖𝑛</m:t>
                        </m:r>
                        <m:r>
                          <a:rPr lang="en-GB" b="0" i="1" smtClean="0">
                            <a:latin typeface="Cambria Math" panose="02040503050406030204" pitchFamily="18" charset="0"/>
                          </a:rPr>
                          <m:t> </m:t>
                        </m:r>
                        <m:r>
                          <a:rPr lang="en-GB" b="0" i="1" smtClean="0">
                            <a:latin typeface="Cambria Math" panose="02040503050406030204" pitchFamily="18" charset="0"/>
                          </a:rPr>
                          <m:t>𝑡</m:t>
                        </m:r>
                        <m:r>
                          <a:rPr lang="en-GB" b="0" i="1" smtClean="0">
                            <a:latin typeface="Cambria Math" panose="02040503050406030204" pitchFamily="18" charset="0"/>
                          </a:rPr>
                          <m:t>h</m:t>
                        </m:r>
                        <m:r>
                          <a:rPr lang="en-GB" b="0" i="1" smtClean="0">
                            <a:latin typeface="Cambria Math" panose="02040503050406030204" pitchFamily="18" charset="0"/>
                          </a:rPr>
                          <m:t>𝑒</m:t>
                        </m:r>
                        <m:r>
                          <a:rPr lang="en-GB" b="0" i="1" smtClean="0">
                            <a:latin typeface="Cambria Math" panose="02040503050406030204" pitchFamily="18" charset="0"/>
                          </a:rPr>
                          <m:t> </m:t>
                        </m:r>
                        <m:r>
                          <a:rPr lang="en-GB" b="0" i="1" smtClean="0">
                            <a:latin typeface="Cambria Math" panose="02040503050406030204" pitchFamily="18" charset="0"/>
                          </a:rPr>
                          <m:t>𝑏𝑒𝑔𝑖𝑛𝑛𝑖𝑛𝑔</m:t>
                        </m:r>
                        <m:r>
                          <a:rPr lang="en-GB" b="0" i="1" smtClean="0">
                            <a:latin typeface="Cambria Math" panose="02040503050406030204" pitchFamily="18" charset="0"/>
                          </a:rPr>
                          <m:t> </m:t>
                        </m:r>
                        <m:r>
                          <a:rPr lang="en-GB" b="0" i="1" smtClean="0">
                            <a:latin typeface="Cambria Math" panose="02040503050406030204" pitchFamily="18" charset="0"/>
                          </a:rPr>
                          <m:t>𝑑𝑖𝑑</m:t>
                        </m:r>
                        <m:r>
                          <a:rPr lang="en-GB" b="0" i="1" smtClean="0">
                            <a:latin typeface="Cambria Math" panose="02040503050406030204" pitchFamily="18" charset="0"/>
                          </a:rPr>
                          <m:t> </m:t>
                        </m:r>
                        <m:r>
                          <a:rPr lang="en-GB" b="0" i="1" smtClean="0">
                            <a:latin typeface="Cambria Math" panose="02040503050406030204" pitchFamily="18" charset="0"/>
                          </a:rPr>
                          <m:t>𝑛𝑜𝑡</m:t>
                        </m:r>
                        <m:r>
                          <a:rPr lang="en-GB" b="0" i="1" smtClean="0">
                            <a:latin typeface="Cambria Math" panose="02040503050406030204" pitchFamily="18" charset="0"/>
                          </a:rPr>
                          <m:t> </m:t>
                        </m:r>
                        <m:r>
                          <a:rPr lang="en-GB" b="0" i="1" smtClean="0">
                            <a:latin typeface="Cambria Math" panose="02040503050406030204" pitchFamily="18" charset="0"/>
                          </a:rPr>
                          <m:t>h</m:t>
                        </m:r>
                        <m:r>
                          <a:rPr lang="en-GB" b="0" i="1" smtClean="0">
                            <a:latin typeface="Cambria Math" panose="02040503050406030204" pitchFamily="18" charset="0"/>
                          </a:rPr>
                          <m:t>𝑎𝑣𝑒</m:t>
                        </m:r>
                        <m:r>
                          <a:rPr lang="en-GB" b="0" i="1" smtClean="0">
                            <a:latin typeface="Cambria Math" panose="02040503050406030204" pitchFamily="18" charset="0"/>
                          </a:rPr>
                          <m:t> </m:t>
                        </m:r>
                        <m:r>
                          <a:rPr lang="en-GB" b="0" i="1" smtClean="0">
                            <a:latin typeface="Cambria Math" panose="02040503050406030204" pitchFamily="18" charset="0"/>
                          </a:rPr>
                          <m:t>𝑎</m:t>
                        </m:r>
                        <m:r>
                          <a:rPr lang="en-GB" b="0" i="1" smtClean="0">
                            <a:latin typeface="Cambria Math" panose="02040503050406030204" pitchFamily="18" charset="0"/>
                          </a:rPr>
                          <m:t> </m:t>
                        </m:r>
                        <m:r>
                          <a:rPr lang="en-GB" b="0" i="1" smtClean="0">
                            <a:latin typeface="Cambria Math" panose="02040503050406030204" pitchFamily="18" charset="0"/>
                          </a:rPr>
                          <m:t>𝑑𝑖𝑠𝑒𝑎𝑠𝑒</m:t>
                        </m:r>
                      </m:den>
                    </m:f>
                  </m:oMath>
                </a14:m>
                <a:endParaRPr lang="sr-Latn-RS" dirty="0"/>
              </a:p>
              <a:p>
                <a:pPr lvl="1"/>
                <a:r>
                  <a:rPr lang="en-GB" b="0" i="1" dirty="0"/>
                  <a:t>Hazard rate </a:t>
                </a:r>
                <a14:m>
                  <m:oMath xmlns:m="http://schemas.openxmlformats.org/officeDocument/2006/math">
                    <m:r>
                      <a:rPr lang="sr-Latn-RS" b="0" i="1" smtClean="0">
                        <a:latin typeface="Cambria Math"/>
                      </a:rPr>
                      <m:t>=</m:t>
                    </m:r>
                    <m:r>
                      <a:rPr lang="en-GB" b="0" i="1" smtClean="0">
                        <a:latin typeface="Cambria Math" panose="02040503050406030204" pitchFamily="18" charset="0"/>
                      </a:rPr>
                      <m:t>𝑒𝑥𝑝𝑒𝑐𝑡𝑒𝑑</m:t>
                    </m:r>
                    <m:r>
                      <a:rPr lang="en-GB" b="0" i="1" smtClean="0">
                        <a:latin typeface="Cambria Math" panose="02040503050406030204" pitchFamily="18" charset="0"/>
                      </a:rPr>
                      <m:t> </m:t>
                    </m:r>
                    <m:r>
                      <a:rPr lang="en-GB" b="0" i="1" smtClean="0">
                        <a:latin typeface="Cambria Math" panose="02040503050406030204" pitchFamily="18" charset="0"/>
                      </a:rPr>
                      <m:t>𝑛𝑢𝑚𝑏𝑒𝑟</m:t>
                    </m:r>
                    <m:r>
                      <a:rPr lang="en-GB" b="0" i="1" smtClean="0">
                        <a:latin typeface="Cambria Math" panose="02040503050406030204" pitchFamily="18" charset="0"/>
                      </a:rPr>
                      <m:t> </m:t>
                    </m:r>
                    <m:r>
                      <a:rPr lang="en-GB" b="0" i="1" smtClean="0">
                        <a:latin typeface="Cambria Math" panose="02040503050406030204" pitchFamily="18" charset="0"/>
                      </a:rPr>
                      <m:t>𝑜𝑓</m:t>
                    </m:r>
                    <m:r>
                      <a:rPr lang="en-GB" b="0" i="1" smtClean="0">
                        <a:latin typeface="Cambria Math" panose="02040503050406030204" pitchFamily="18" charset="0"/>
                      </a:rPr>
                      <m:t> </m:t>
                    </m:r>
                    <m:r>
                      <a:rPr lang="en-GB" b="0" i="1" smtClean="0">
                        <a:latin typeface="Cambria Math" panose="02040503050406030204" pitchFamily="18" charset="0"/>
                      </a:rPr>
                      <m:t>𝑑𝑖𝑠𝑒𝑎𝑠𝑒𝑑</m:t>
                    </m:r>
                    <m:r>
                      <a:rPr lang="en-GB" b="0" i="1" smtClean="0">
                        <a:latin typeface="Cambria Math" panose="02040503050406030204" pitchFamily="18" charset="0"/>
                      </a:rPr>
                      <m:t> </m:t>
                    </m:r>
                    <m:r>
                      <a:rPr lang="en-GB" b="0" i="1" smtClean="0">
                        <a:latin typeface="Cambria Math" panose="02040503050406030204" pitchFamily="18" charset="0"/>
                      </a:rPr>
                      <m:t>𝑖𝑛</m:t>
                    </m:r>
                    <m:r>
                      <a:rPr lang="en-GB" b="0" i="1" smtClean="0">
                        <a:latin typeface="Cambria Math" panose="02040503050406030204" pitchFamily="18" charset="0"/>
                      </a:rPr>
                      <m:t> </m:t>
                    </m:r>
                    <m:r>
                      <a:rPr lang="en-GB" b="0" i="1" smtClean="0">
                        <a:latin typeface="Cambria Math" panose="02040503050406030204" pitchFamily="18" charset="0"/>
                      </a:rPr>
                      <m:t>𝑎𝑛𝑦</m:t>
                    </m:r>
                    <m:r>
                      <a:rPr lang="en-GB" b="0" i="1" smtClean="0">
                        <a:latin typeface="Cambria Math" panose="02040503050406030204" pitchFamily="18" charset="0"/>
                      </a:rPr>
                      <m:t> </m:t>
                    </m:r>
                    <m:r>
                      <a:rPr lang="en-GB" b="0" i="1" smtClean="0">
                        <a:latin typeface="Cambria Math" panose="02040503050406030204" pitchFamily="18" charset="0"/>
                      </a:rPr>
                      <m:t>𝑚𝑜𝑚𝑒𝑛𝑡</m:t>
                    </m:r>
                  </m:oMath>
                </a14:m>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481" t="-1617" r="-2889"/>
                </a:stretch>
              </a:blipFill>
            </p:spPr>
            <p:txBody>
              <a:bodyPr/>
              <a:lstStyle/>
              <a:p>
                <a:r>
                  <a:rPr lang="en-US">
                    <a:noFill/>
                  </a:rPr>
                  <a:t> </a:t>
                </a:r>
              </a:p>
            </p:txBody>
          </p:sp>
        </mc:Fallback>
      </mc:AlternateContent>
    </p:spTree>
    <p:extLst>
      <p:ext uri="{BB962C8B-B14F-4D97-AF65-F5344CB8AC3E}">
        <p14:creationId xmlns:p14="http://schemas.microsoft.com/office/powerpoint/2010/main" val="2956650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Prevalence</a:t>
            </a:r>
            <a:endParaRPr lang="en-US" dirty="0"/>
          </a:p>
        </p:txBody>
      </p:sp>
      <p:sp>
        <p:nvSpPr>
          <p:cNvPr id="3" name="Content Placeholder 2"/>
          <p:cNvSpPr>
            <a:spLocks noGrp="1"/>
          </p:cNvSpPr>
          <p:nvPr>
            <p:ph idx="1"/>
          </p:nvPr>
        </p:nvSpPr>
        <p:spPr/>
        <p:txBody>
          <a:bodyPr/>
          <a:lstStyle/>
          <a:p>
            <a:r>
              <a:rPr lang="en" dirty="0"/>
              <a:t>Number of cases in a certain time</a:t>
            </a:r>
          </a:p>
          <a:p>
            <a:pPr lvl="1"/>
            <a:r>
              <a:rPr lang="en" dirty="0"/>
              <a:t>Current prevalence ("point prevalence") is the number of cases at one point in time</a:t>
            </a:r>
          </a:p>
          <a:p>
            <a:pPr lvl="1"/>
            <a:r>
              <a:rPr lang="en" dirty="0"/>
              <a:t>Periodic prevalence ("prevalence period") is the number of cases in a certain time interval</a:t>
            </a:r>
            <a:endParaRPr lang="en-US" dirty="0"/>
          </a:p>
        </p:txBody>
      </p:sp>
    </p:spTree>
    <p:extLst>
      <p:ext uri="{BB962C8B-B14F-4D97-AF65-F5344CB8AC3E}">
        <p14:creationId xmlns:p14="http://schemas.microsoft.com/office/powerpoint/2010/main" val="26459219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Relative measures</a:t>
            </a:r>
            <a:endParaRPr lang="en-US" dirty="0"/>
          </a:p>
        </p:txBody>
      </p:sp>
      <p:sp>
        <p:nvSpPr>
          <p:cNvPr id="3" name="Content Placeholder 2"/>
          <p:cNvSpPr>
            <a:spLocks noGrp="1"/>
          </p:cNvSpPr>
          <p:nvPr>
            <p:ph idx="1"/>
          </p:nvPr>
        </p:nvSpPr>
        <p:spPr/>
        <p:txBody>
          <a:bodyPr>
            <a:normAutofit fontScale="92500" lnSpcReduction="20000"/>
          </a:bodyPr>
          <a:lstStyle/>
          <a:p>
            <a:r>
              <a:rPr lang="en" b="1" dirty="0">
                <a:solidFill>
                  <a:srgbClr val="FF0000"/>
                </a:solidFill>
              </a:rPr>
              <a:t>The hazard ratio ("hazard ratio") </a:t>
            </a:r>
            <a:r>
              <a:rPr lang="en" dirty="0"/>
              <a:t>is the quotient of the hazard rate in the presence and the hazard rate in the absence of a variable.</a:t>
            </a:r>
          </a:p>
          <a:p>
            <a:r>
              <a:rPr lang="en" b="1" dirty="0">
                <a:solidFill>
                  <a:srgbClr val="FF0000"/>
                </a:solidFill>
              </a:rPr>
              <a:t>The odds ratio ("odds ratio") </a:t>
            </a:r>
            <a:r>
              <a:rPr lang="en" dirty="0"/>
              <a:t>is the quotient of the chances of something happening in one group and the chances of the same happening in another group, where the chance is expressed as the number of observation units with the event compared to the number of observation units without the event (e.g., 10:50, in a group that has 60 members)</a:t>
            </a:r>
          </a:p>
          <a:p>
            <a:endParaRPr lang="en-US" dirty="0"/>
          </a:p>
        </p:txBody>
      </p:sp>
    </p:spTree>
    <p:extLst>
      <p:ext uri="{BB962C8B-B14F-4D97-AF65-F5344CB8AC3E}">
        <p14:creationId xmlns:p14="http://schemas.microsoft.com/office/powerpoint/2010/main" val="11367254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Relative measures</a:t>
            </a:r>
            <a:endParaRPr lang="en-US" dirty="0"/>
          </a:p>
        </p:txBody>
      </p:sp>
      <p:sp>
        <p:nvSpPr>
          <p:cNvPr id="3" name="Content Placeholder 2"/>
          <p:cNvSpPr>
            <a:spLocks noGrp="1"/>
          </p:cNvSpPr>
          <p:nvPr>
            <p:ph idx="1"/>
          </p:nvPr>
        </p:nvSpPr>
        <p:spPr/>
        <p:txBody>
          <a:bodyPr/>
          <a:lstStyle/>
          <a:p>
            <a:r>
              <a:rPr lang="en" b="1" dirty="0">
                <a:solidFill>
                  <a:srgbClr val="FF0000"/>
                </a:solidFill>
              </a:rPr>
              <a:t>Relative risk (reduced relative risk) </a:t>
            </a:r>
            <a:r>
              <a:rPr lang="en" dirty="0"/>
              <a:t>is the ratio of the risk of an event in one group to the risk of that event in another group, where the risk is expressed as a percentage (e.g. 15% experience a fatal outcome)</a:t>
            </a:r>
          </a:p>
          <a:p>
            <a:pPr marL="0" indent="0">
              <a:buNone/>
            </a:pPr>
            <a:r>
              <a:rPr lang="en" dirty="0"/>
              <a:t> </a:t>
            </a:r>
            <a:endParaRPr lang="en-US" dirty="0"/>
          </a:p>
        </p:txBody>
      </p:sp>
    </p:spTree>
    <p:extLst>
      <p:ext uri="{BB962C8B-B14F-4D97-AF65-F5344CB8AC3E}">
        <p14:creationId xmlns:p14="http://schemas.microsoft.com/office/powerpoint/2010/main" val="1243407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Types of data in biomedicine</a:t>
            </a:r>
            <a:endParaRPr lang="en-US" dirty="0"/>
          </a:p>
        </p:txBody>
      </p:sp>
      <p:sp>
        <p:nvSpPr>
          <p:cNvPr id="3" name="Content Placeholder 2"/>
          <p:cNvSpPr>
            <a:spLocks noGrp="1"/>
          </p:cNvSpPr>
          <p:nvPr>
            <p:ph idx="1"/>
          </p:nvPr>
        </p:nvSpPr>
        <p:spPr/>
        <p:txBody>
          <a:bodyPr/>
          <a:lstStyle/>
          <a:p>
            <a:r>
              <a:rPr lang="en" b="1" dirty="0">
                <a:solidFill>
                  <a:srgbClr val="FF0000"/>
                </a:solidFill>
              </a:rPr>
              <a:t>Categorical data, </a:t>
            </a:r>
            <a:r>
              <a:rPr lang="en" dirty="0"/>
              <a:t>e.g. whether an individual patient has diabetes or not</a:t>
            </a:r>
          </a:p>
          <a:p>
            <a:r>
              <a:rPr lang="en" b="1" dirty="0">
                <a:solidFill>
                  <a:srgbClr val="FF0000"/>
                </a:solidFill>
              </a:rPr>
              <a:t>Numerical data </a:t>
            </a:r>
            <a:r>
              <a:rPr lang="en" dirty="0"/>
              <a:t>, e.g. what is the cholesterol level of an individual patient</a:t>
            </a:r>
            <a:endParaRPr lang="en-US" dirty="0"/>
          </a:p>
        </p:txBody>
      </p:sp>
    </p:spTree>
    <p:extLst>
      <p:ext uri="{BB962C8B-B14F-4D97-AF65-F5344CB8AC3E}">
        <p14:creationId xmlns:p14="http://schemas.microsoft.com/office/powerpoint/2010/main" val="37855798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Absolute measures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92500" lnSpcReduction="20000"/>
              </a:bodyPr>
              <a:lstStyle/>
              <a:p>
                <a:r>
                  <a:rPr lang="en" dirty="0"/>
                  <a:t>Absolute risk reduction is the DIFFERENCE in the risk of an event in one group and another</a:t>
                </a:r>
              </a:p>
              <a:p>
                <a:r>
                  <a:rPr lang="en" dirty="0"/>
                  <a:t>Attributable risk is the part of absolute risk that can be attributed to the effect of a certain variable</a:t>
                </a:r>
              </a:p>
              <a:p>
                <a:r>
                  <a:rPr lang="en" dirty="0"/>
                  <a:t>The number of patients who need to be treated ("number needed to treat") shows how many patients need to be treated in order to avoid an unfavorable outcome. It is calculated as follows:</a:t>
                </a:r>
                <a14:m>
                  <m:oMath xmlns:m="http://schemas.openxmlformats.org/officeDocument/2006/math">
                    <m:f>
                      <m:fPr>
                        <m:ctrlPr>
                          <a:rPr lang="sr-Latn-RS" i="1" smtClean="0">
                            <a:latin typeface="Cambria Math" panose="02040503050406030204" pitchFamily="18" charset="0"/>
                          </a:rPr>
                        </m:ctrlPr>
                      </m:fPr>
                      <m:num>
                        <m:r>
                          <a:rPr lang="sr-Latn-RS" b="0" i="1" smtClean="0">
                            <a:latin typeface="Cambria Math"/>
                          </a:rPr>
                          <m:t>100</m:t>
                        </m:r>
                      </m:num>
                      <m:den>
                        <m:r>
                          <a:rPr lang="sr-Latn-RS" b="0" i="1" smtClean="0">
                            <a:latin typeface="Cambria Math"/>
                          </a:rPr>
                          <m:t>𝑎</m:t>
                        </m:r>
                        <m:r>
                          <a:rPr lang="en-GB" b="0" i="1" smtClean="0">
                            <a:latin typeface="Cambria Math" panose="02040503050406030204" pitchFamily="18" charset="0"/>
                          </a:rPr>
                          <m:t>𝑏𝑠𝑜𝑙𝑢𝑡𝑒</m:t>
                        </m:r>
                        <m:r>
                          <a:rPr lang="en-GB" b="0" i="1" smtClean="0">
                            <a:latin typeface="Cambria Math" panose="02040503050406030204" pitchFamily="18" charset="0"/>
                          </a:rPr>
                          <m:t> </m:t>
                        </m:r>
                        <m:r>
                          <a:rPr lang="en-GB" b="0" i="1" smtClean="0">
                            <a:latin typeface="Cambria Math" panose="02040503050406030204" pitchFamily="18" charset="0"/>
                          </a:rPr>
                          <m:t>𝑟𝑖𝑠𝑘</m:t>
                        </m:r>
                        <m:r>
                          <a:rPr lang="en-GB" b="0" i="1" smtClean="0">
                            <a:latin typeface="Cambria Math" panose="02040503050406030204" pitchFamily="18" charset="0"/>
                          </a:rPr>
                          <m:t> </m:t>
                        </m:r>
                        <m:r>
                          <a:rPr lang="en-GB" b="0" i="1" smtClean="0">
                            <a:latin typeface="Cambria Math" panose="02040503050406030204" pitchFamily="18" charset="0"/>
                          </a:rPr>
                          <m:t>𝑟𝑒𝑑𝑢𝑐𝑡𝑖𝑜𝑛</m:t>
                        </m:r>
                      </m:den>
                    </m:f>
                  </m:oMath>
                </a14:m>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481" t="-3504"/>
                </a:stretch>
              </a:blipFill>
            </p:spPr>
            <p:txBody>
              <a:bodyPr/>
              <a:lstStyle/>
              <a:p>
                <a:r>
                  <a:rPr lang="en-US">
                    <a:noFill/>
                  </a:rPr>
                  <a:t> </a:t>
                </a:r>
              </a:p>
            </p:txBody>
          </p:sp>
        </mc:Fallback>
      </mc:AlternateContent>
    </p:spTree>
    <p:extLst>
      <p:ext uri="{BB962C8B-B14F-4D97-AF65-F5344CB8AC3E}">
        <p14:creationId xmlns:p14="http://schemas.microsoft.com/office/powerpoint/2010/main" val="2664799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What is a VARIABLE?</a:t>
            </a:r>
            <a:endParaRPr lang="en-US" dirty="0"/>
          </a:p>
        </p:txBody>
      </p:sp>
      <p:sp>
        <p:nvSpPr>
          <p:cNvPr id="3" name="Content Placeholder 2"/>
          <p:cNvSpPr>
            <a:spLocks noGrp="1"/>
          </p:cNvSpPr>
          <p:nvPr>
            <p:ph idx="1"/>
          </p:nvPr>
        </p:nvSpPr>
        <p:spPr/>
        <p:txBody>
          <a:bodyPr/>
          <a:lstStyle/>
          <a:p>
            <a:r>
              <a:rPr lang="en" dirty="0"/>
              <a:t>Each measurable characteristic of the observation unit (patient) is called a variable.</a:t>
            </a:r>
          </a:p>
          <a:p>
            <a:pPr lvl="1"/>
            <a:r>
              <a:rPr lang="en" dirty="0"/>
              <a:t>For example. age, gender, weight, cholesterol level, disease severity, etc.</a:t>
            </a:r>
            <a:endParaRPr lang="en-US" dirty="0"/>
          </a:p>
        </p:txBody>
      </p:sp>
    </p:spTree>
    <p:extLst>
      <p:ext uri="{BB962C8B-B14F-4D97-AF65-F5344CB8AC3E}">
        <p14:creationId xmlns:p14="http://schemas.microsoft.com/office/powerpoint/2010/main" val="3515985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Types of variables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5311290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769249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How do we summarize the data?</a:t>
            </a:r>
            <a:endParaRPr lang="en-US" dirty="0"/>
          </a:p>
        </p:txBody>
      </p:sp>
      <p:sp>
        <p:nvSpPr>
          <p:cNvPr id="3" name="Content Placeholder 2"/>
          <p:cNvSpPr>
            <a:spLocks noGrp="1"/>
          </p:cNvSpPr>
          <p:nvPr>
            <p:ph idx="1"/>
          </p:nvPr>
        </p:nvSpPr>
        <p:spPr/>
        <p:txBody>
          <a:bodyPr/>
          <a:lstStyle/>
          <a:p>
            <a:r>
              <a:rPr lang="en" dirty="0"/>
              <a:t>We determine the values of the central tendency and the values of scattering (dispersion) of the data</a:t>
            </a:r>
          </a:p>
          <a:p>
            <a:r>
              <a:rPr lang="en" dirty="0"/>
              <a:t>Central tendency tells us which value best represents our data, and dispersion tells us how precise a measure of central tendency is</a:t>
            </a:r>
            <a:endParaRPr lang="en-US" dirty="0"/>
          </a:p>
        </p:txBody>
      </p:sp>
    </p:spTree>
    <p:extLst>
      <p:ext uri="{BB962C8B-B14F-4D97-AF65-F5344CB8AC3E}">
        <p14:creationId xmlns:p14="http://schemas.microsoft.com/office/powerpoint/2010/main" val="8427146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Measures of central tendency</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92500"/>
              </a:bodyPr>
              <a:lstStyle/>
              <a:p>
                <a:r>
                  <a:rPr lang="en" b="1" dirty="0">
                    <a:solidFill>
                      <a:srgbClr val="FF0000"/>
                    </a:solidFill>
                  </a:rPr>
                  <a:t>Arithmetic mean </a:t>
                </a:r>
                <a:r>
                  <a:rPr lang="en" dirty="0"/>
                  <a:t>(mean value):</a:t>
                </a:r>
                <a14:m>
                  <m:oMath xmlns:m="http://schemas.openxmlformats.org/officeDocument/2006/math">
                    <m:acc>
                      <m:accPr>
                        <m:chr m:val="̅"/>
                        <m:ctrlPr>
                          <a:rPr lang="sr-Latn-RS" b="0" i="1" smtClean="0">
                            <a:latin typeface="Cambria Math" panose="02040503050406030204" pitchFamily="18" charset="0"/>
                          </a:rPr>
                        </m:ctrlPr>
                      </m:accPr>
                      <m:e>
                        <m:r>
                          <a:rPr lang="sr-Latn-RS" b="0" i="1" smtClean="0">
                            <a:latin typeface="Cambria Math"/>
                          </a:rPr>
                          <m:t>𝑥</m:t>
                        </m:r>
                      </m:e>
                    </m:acc>
                    <m:r>
                      <a:rPr lang="sr-Latn-RS" b="0" i="1" dirty="0" smtClean="0">
                        <a:latin typeface="Cambria Math"/>
                      </a:rPr>
                      <m:t>=</m:t>
                    </m:r>
                    <m:f>
                      <m:fPr>
                        <m:ctrlPr>
                          <a:rPr lang="sr-Latn-RS" b="0" i="1" dirty="0" smtClean="0">
                            <a:latin typeface="Cambria Math" panose="02040503050406030204" pitchFamily="18" charset="0"/>
                          </a:rPr>
                        </m:ctrlPr>
                      </m:fPr>
                      <m:num>
                        <m:nary>
                          <m:naryPr>
                            <m:chr m:val="∑"/>
                            <m:subHide m:val="on"/>
                            <m:supHide m:val="on"/>
                            <m:ctrlPr>
                              <a:rPr lang="sr-Latn-RS" b="0" i="1" dirty="0" smtClean="0">
                                <a:latin typeface="Cambria Math" panose="02040503050406030204" pitchFamily="18" charset="0"/>
                              </a:rPr>
                            </m:ctrlPr>
                          </m:naryPr>
                          <m:sub/>
                          <m:sup/>
                          <m:e>
                            <m:sSub>
                              <m:sSubPr>
                                <m:ctrlPr>
                                  <a:rPr lang="sr-Latn-RS" b="0" i="1" dirty="0" smtClean="0">
                                    <a:latin typeface="Cambria Math" panose="02040503050406030204" pitchFamily="18" charset="0"/>
                                  </a:rPr>
                                </m:ctrlPr>
                              </m:sSubPr>
                              <m:e>
                                <m:r>
                                  <a:rPr lang="sr-Latn-RS" b="0" i="1" dirty="0" smtClean="0">
                                    <a:latin typeface="Cambria Math"/>
                                  </a:rPr>
                                  <m:t>𝑥</m:t>
                                </m:r>
                              </m:e>
                              <m:sub>
                                <m:r>
                                  <a:rPr lang="sr-Latn-RS" b="0" i="1" dirty="0" smtClean="0">
                                    <a:latin typeface="Cambria Math"/>
                                  </a:rPr>
                                  <m:t>𝑖</m:t>
                                </m:r>
                              </m:sub>
                            </m:sSub>
                          </m:e>
                        </m:nary>
                      </m:num>
                      <m:den>
                        <m:r>
                          <a:rPr lang="sr-Latn-RS" b="0" i="1" dirty="0" smtClean="0">
                            <a:latin typeface="Cambria Math"/>
                          </a:rPr>
                          <m:t>𝑛</m:t>
                        </m:r>
                      </m:den>
                    </m:f>
                  </m:oMath>
                </a14:m>
                <a:endParaRPr lang="sr-Latn-RS" dirty="0"/>
              </a:p>
              <a:p>
                <a:r>
                  <a:rPr lang="en" b="1" dirty="0">
                    <a:solidFill>
                      <a:srgbClr val="FF0000"/>
                    </a:solidFill>
                  </a:rPr>
                  <a:t>Geometric mean </a:t>
                </a:r>
                <a:r>
                  <a:rPr lang="en" dirty="0"/>
                  <a:t>(calculated when the data distribution is not symmetrical, but "leans" to one side or the other): the data is logarithmized, the arithmetic mean of the logarithmic values is found, and then it is antilogarithmized:</a:t>
                </a:r>
              </a:p>
              <a:p>
                <a14:m>
                  <m:oMath xmlns:m="http://schemas.openxmlformats.org/officeDocument/2006/math">
                    <m:r>
                      <a:rPr lang="sr-Latn-RS" b="0" i="1" smtClean="0">
                        <a:latin typeface="Cambria Math"/>
                      </a:rPr>
                      <m:t>𝑔𝑒𝑜𝑚𝑒𝑡𝑟𝑖</m:t>
                    </m:r>
                    <m:r>
                      <a:rPr lang="en-GB" b="0" i="1" smtClean="0">
                        <a:latin typeface="Cambria Math" panose="02040503050406030204" pitchFamily="18" charset="0"/>
                      </a:rPr>
                      <m:t>𝑐</m:t>
                    </m:r>
                    <m:r>
                      <a:rPr lang="sr-Latn-RS" b="0" i="1" smtClean="0">
                        <a:latin typeface="Cambria Math"/>
                      </a:rPr>
                      <m:t> </m:t>
                    </m:r>
                    <m:r>
                      <a:rPr lang="en-GB" b="0" i="1" smtClean="0">
                        <a:latin typeface="Cambria Math" panose="02040503050406030204" pitchFamily="18" charset="0"/>
                      </a:rPr>
                      <m:t>𝑚𝑒𝑎𝑛</m:t>
                    </m:r>
                    <m:r>
                      <a:rPr lang="en-GB" b="0" i="1" smtClean="0">
                        <a:latin typeface="Cambria Math" panose="02040503050406030204" pitchFamily="18" charset="0"/>
                      </a:rPr>
                      <m:t> </m:t>
                    </m:r>
                    <m:r>
                      <a:rPr lang="en-GB" b="0" i="1" smtClean="0">
                        <a:latin typeface="Cambria Math" panose="02040503050406030204" pitchFamily="18" charset="0"/>
                      </a:rPr>
                      <m:t>𝑜𝑓</m:t>
                    </m:r>
                    <m:r>
                      <a:rPr lang="en-GB" b="0" i="1" smtClean="0">
                        <a:latin typeface="Cambria Math" panose="02040503050406030204" pitchFamily="18" charset="0"/>
                      </a:rPr>
                      <m:t> </m:t>
                    </m:r>
                    <m:r>
                      <a:rPr lang="en-GB" b="0" i="1" smtClean="0">
                        <a:latin typeface="Cambria Math" panose="02040503050406030204" pitchFamily="18" charset="0"/>
                      </a:rPr>
                      <m:t>𝑜𝑟𝑖𝑔𝑖𝑛𝑎𝑙</m:t>
                    </m:r>
                    <m:r>
                      <a:rPr lang="en-GB" b="0" i="1" smtClean="0">
                        <a:latin typeface="Cambria Math" panose="02040503050406030204" pitchFamily="18" charset="0"/>
                      </a:rPr>
                      <m:t> </m:t>
                    </m:r>
                    <m:r>
                      <a:rPr lang="en-GB" b="0" i="1" smtClean="0">
                        <a:latin typeface="Cambria Math" panose="02040503050406030204" pitchFamily="18" charset="0"/>
                      </a:rPr>
                      <m:t>𝑑𝑎𝑡𝑎</m:t>
                    </m:r>
                    <m:r>
                      <a:rPr lang="sr-Latn-RS" b="0" i="1" smtClean="0">
                        <a:latin typeface="Cambria Math"/>
                      </a:rPr>
                      <m:t>= </m:t>
                    </m:r>
                    <m:sSup>
                      <m:sSupPr>
                        <m:ctrlPr>
                          <a:rPr lang="sr-Latn-RS" b="0" i="1" smtClean="0">
                            <a:latin typeface="Cambria Math" panose="02040503050406030204" pitchFamily="18" charset="0"/>
                          </a:rPr>
                        </m:ctrlPr>
                      </m:sSupPr>
                      <m:e>
                        <m:r>
                          <a:rPr lang="sr-Latn-RS" b="0" i="1" smtClean="0">
                            <a:latin typeface="Cambria Math"/>
                          </a:rPr>
                          <m:t>𝑒</m:t>
                        </m:r>
                      </m:e>
                      <m:sup>
                        <m:r>
                          <a:rPr lang="en-GB" b="0" i="1" smtClean="0">
                            <a:latin typeface="Cambria Math" panose="02040503050406030204" pitchFamily="18" charset="0"/>
                          </a:rPr>
                          <m:t>𝑎𝑟𝑖𝑡</m:t>
                        </m:r>
                        <m:r>
                          <a:rPr lang="en-GB" b="0" i="1" smtClean="0">
                            <a:latin typeface="Cambria Math" panose="02040503050406030204" pitchFamily="18" charset="0"/>
                          </a:rPr>
                          <m:t>h</m:t>
                        </m:r>
                        <m:r>
                          <a:rPr lang="en-GB" b="0" i="1" smtClean="0">
                            <a:latin typeface="Cambria Math" panose="02040503050406030204" pitchFamily="18" charset="0"/>
                          </a:rPr>
                          <m:t>𝑚𝑒𝑡𝑖𝑐</m:t>
                        </m:r>
                        <m:r>
                          <a:rPr lang="en-GB" b="0" i="1" smtClean="0">
                            <a:latin typeface="Cambria Math" panose="02040503050406030204" pitchFamily="18" charset="0"/>
                          </a:rPr>
                          <m:t> </m:t>
                        </m:r>
                        <m:r>
                          <a:rPr lang="en-GB" b="0" i="1" smtClean="0">
                            <a:latin typeface="Cambria Math" panose="02040503050406030204" pitchFamily="18" charset="0"/>
                          </a:rPr>
                          <m:t>𝑚𝑒𝑎𝑛</m:t>
                        </m:r>
                        <m:r>
                          <a:rPr lang="en-GB" b="0" i="1" smtClean="0">
                            <a:latin typeface="Cambria Math" panose="02040503050406030204" pitchFamily="18" charset="0"/>
                          </a:rPr>
                          <m:t> </m:t>
                        </m:r>
                        <m:r>
                          <a:rPr lang="en-GB" b="0" i="1" smtClean="0">
                            <a:latin typeface="Cambria Math" panose="02040503050406030204" pitchFamily="18" charset="0"/>
                          </a:rPr>
                          <m:t>𝑜𝑓</m:t>
                        </m:r>
                        <m:r>
                          <a:rPr lang="sr-Latn-RS" b="0" i="1" smtClean="0">
                            <a:latin typeface="Cambria Math"/>
                          </a:rPr>
                          <m:t> </m:t>
                        </m:r>
                        <m:r>
                          <a:rPr lang="en-GB" b="0" i="1" smtClean="0">
                            <a:latin typeface="Cambria Math" panose="02040503050406030204" pitchFamily="18" charset="0"/>
                          </a:rPr>
                          <m:t>𝑙𝑜𝑔𝑎𝑟𝑦𝑡</m:t>
                        </m:r>
                        <m:r>
                          <a:rPr lang="en-GB" b="0" i="1" smtClean="0">
                            <a:latin typeface="Cambria Math" panose="02040503050406030204" pitchFamily="18" charset="0"/>
                          </a:rPr>
                          <m:t>h</m:t>
                        </m:r>
                        <m:r>
                          <a:rPr lang="en-GB" b="0" i="1" smtClean="0">
                            <a:latin typeface="Cambria Math" panose="02040503050406030204" pitchFamily="18" charset="0"/>
                          </a:rPr>
                          <m:t>𝑚𝑠</m:t>
                        </m:r>
                        <m:r>
                          <a:rPr lang="en-GB" b="0" i="1" smtClean="0">
                            <a:latin typeface="Cambria Math" panose="02040503050406030204" pitchFamily="18" charset="0"/>
                          </a:rPr>
                          <m:t> </m:t>
                        </m:r>
                        <m:r>
                          <a:rPr lang="en-GB" b="0" i="1" smtClean="0">
                            <a:latin typeface="Cambria Math" panose="02040503050406030204" pitchFamily="18" charset="0"/>
                          </a:rPr>
                          <m:t>𝑜𝑓</m:t>
                        </m:r>
                        <m:r>
                          <a:rPr lang="en-GB" b="0" i="1" smtClean="0">
                            <a:latin typeface="Cambria Math" panose="02040503050406030204" pitchFamily="18" charset="0"/>
                          </a:rPr>
                          <m:t> </m:t>
                        </m:r>
                        <m:r>
                          <a:rPr lang="en-GB" b="0" i="1" smtClean="0">
                            <a:latin typeface="Cambria Math" panose="02040503050406030204" pitchFamily="18" charset="0"/>
                          </a:rPr>
                          <m:t>𝑜𝑟𝑖𝑔𝑖𝑛𝑎𝑙</m:t>
                        </m:r>
                        <m:r>
                          <a:rPr lang="en-GB" b="0" i="1" smtClean="0">
                            <a:latin typeface="Cambria Math" panose="02040503050406030204" pitchFamily="18" charset="0"/>
                          </a:rPr>
                          <m:t> </m:t>
                        </m:r>
                        <m:r>
                          <a:rPr lang="en-GB" b="0" i="1" smtClean="0">
                            <a:latin typeface="Cambria Math" panose="02040503050406030204" pitchFamily="18" charset="0"/>
                          </a:rPr>
                          <m:t>𝑑𝑎𝑡𝑎</m:t>
                        </m:r>
                      </m:sup>
                    </m:sSup>
                  </m:oMath>
                </a14:m>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481" r="-148"/>
                </a:stretch>
              </a:blipFill>
            </p:spPr>
            <p:txBody>
              <a:bodyPr/>
              <a:lstStyle/>
              <a:p>
                <a:r>
                  <a:rPr lang="en-US">
                    <a:noFill/>
                  </a:rPr>
                  <a:t> </a:t>
                </a:r>
              </a:p>
            </p:txBody>
          </p:sp>
        </mc:Fallback>
      </mc:AlternateContent>
    </p:spTree>
    <p:extLst>
      <p:ext uri="{BB962C8B-B14F-4D97-AF65-F5344CB8AC3E}">
        <p14:creationId xmlns:p14="http://schemas.microsoft.com/office/powerpoint/2010/main" val="891373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Measures of central tendency</a:t>
            </a:r>
            <a:endParaRPr lang="en-US" dirty="0"/>
          </a:p>
        </p:txBody>
      </p:sp>
      <p:sp>
        <p:nvSpPr>
          <p:cNvPr id="3" name="Content Placeholder 2"/>
          <p:cNvSpPr>
            <a:spLocks noGrp="1"/>
          </p:cNvSpPr>
          <p:nvPr>
            <p:ph idx="1"/>
          </p:nvPr>
        </p:nvSpPr>
        <p:spPr>
          <a:xfrm>
            <a:off x="457200" y="1600200"/>
            <a:ext cx="5257800" cy="4525963"/>
          </a:xfrm>
        </p:spPr>
        <p:txBody>
          <a:bodyPr>
            <a:normAutofit fontScale="85000" lnSpcReduction="10000"/>
          </a:bodyPr>
          <a:lstStyle/>
          <a:p>
            <a:r>
              <a:rPr lang="en" b="1" dirty="0">
                <a:solidFill>
                  <a:srgbClr val="FF0000"/>
                </a:solidFill>
              </a:rPr>
              <a:t>Median </a:t>
            </a:r>
            <a:r>
              <a:rPr lang="en" dirty="0"/>
              <a:t>: the value of the variable located in the middle, i.e. half of the observation units have a value of the variable lower and half higher than the median. It is used when the distribution is not symmetrical.</a:t>
            </a:r>
          </a:p>
          <a:p>
            <a:r>
              <a:rPr lang="en" b="1" dirty="0">
                <a:solidFill>
                  <a:srgbClr val="FF0000"/>
                </a:solidFill>
              </a:rPr>
              <a:t>The mode </a:t>
            </a:r>
            <a:r>
              <a:rPr lang="en" dirty="0"/>
              <a:t>is the value of the variable that occurs most often in a sample or population</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1200" y="1752600"/>
            <a:ext cx="3182937" cy="316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4820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Scatter measures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 b="1" dirty="0">
                    <a:solidFill>
                      <a:srgbClr val="FF0000"/>
                    </a:solidFill>
                  </a:rPr>
                  <a:t>Range </a:t>
                </a:r>
                <a:r>
                  <a:rPr lang="en" dirty="0"/>
                  <a:t>: the difference between the largest and smallest values of a variable in a population or sample</a:t>
                </a:r>
              </a:p>
              <a:p>
                <a:r>
                  <a:rPr lang="en" b="1" dirty="0">
                    <a:solidFill>
                      <a:srgbClr val="FF0000"/>
                    </a:solidFill>
                  </a:rPr>
                  <a:t>Variance </a:t>
                </a:r>
                <a:r>
                  <a:rPr lang="en" dirty="0"/>
                  <a:t>: the mean value of the squared deviations of the individual values of the variable from the mean value:  </a:t>
                </a:r>
                <a14:m>
                  <m:oMath xmlns:m="http://schemas.openxmlformats.org/officeDocument/2006/math">
                    <m:sSup>
                      <m:sSupPr>
                        <m:ctrlPr>
                          <a:rPr lang="sr-Latn-RS" i="1" smtClean="0">
                            <a:latin typeface="Cambria Math" panose="02040503050406030204" pitchFamily="18" charset="0"/>
                          </a:rPr>
                        </m:ctrlPr>
                      </m:sSupPr>
                      <m:e>
                        <m:r>
                          <a:rPr lang="sr-Latn-RS" i="1">
                            <a:latin typeface="Cambria Math"/>
                          </a:rPr>
                          <m:t>𝜎</m:t>
                        </m:r>
                      </m:e>
                      <m:sup>
                        <m:r>
                          <a:rPr lang="sr-Latn-RS" b="0" i="1" smtClean="0">
                            <a:latin typeface="Cambria Math"/>
                          </a:rPr>
                          <m:t>2</m:t>
                        </m:r>
                      </m:sup>
                    </m:sSup>
                    <m:r>
                      <a:rPr lang="sr-Latn-RS" b="0" i="1" smtClean="0">
                        <a:latin typeface="Cambria Math"/>
                      </a:rPr>
                      <m:t>=</m:t>
                    </m:r>
                    <m:f>
                      <m:fPr>
                        <m:ctrlPr>
                          <a:rPr lang="sr-Latn-RS" b="0" i="1" smtClean="0">
                            <a:latin typeface="Cambria Math" panose="02040503050406030204" pitchFamily="18" charset="0"/>
                          </a:rPr>
                        </m:ctrlPr>
                      </m:fPr>
                      <m:num>
                        <m:nary>
                          <m:naryPr>
                            <m:chr m:val="∑"/>
                            <m:subHide m:val="on"/>
                            <m:supHide m:val="on"/>
                            <m:ctrlPr>
                              <a:rPr lang="sr-Latn-RS" b="0" i="1" smtClean="0">
                                <a:latin typeface="Cambria Math" panose="02040503050406030204" pitchFamily="18" charset="0"/>
                              </a:rPr>
                            </m:ctrlPr>
                          </m:naryPr>
                          <m:sub/>
                          <m:sup/>
                          <m:e>
                            <m:sSup>
                              <m:sSupPr>
                                <m:ctrlPr>
                                  <a:rPr lang="sr-Latn-RS" b="0" i="1" smtClean="0">
                                    <a:latin typeface="Cambria Math" panose="02040503050406030204" pitchFamily="18" charset="0"/>
                                  </a:rPr>
                                </m:ctrlPr>
                              </m:sSupPr>
                              <m:e>
                                <m:r>
                                  <a:rPr lang="sr-Latn-RS" i="1">
                                    <a:latin typeface="Cambria Math"/>
                                  </a:rPr>
                                  <m:t>(</m:t>
                                </m:r>
                                <m:sSub>
                                  <m:sSubPr>
                                    <m:ctrlPr>
                                      <a:rPr lang="sr-Latn-RS" i="1">
                                        <a:latin typeface="Cambria Math" panose="02040503050406030204" pitchFamily="18" charset="0"/>
                                      </a:rPr>
                                    </m:ctrlPr>
                                  </m:sSubPr>
                                  <m:e>
                                    <m:r>
                                      <a:rPr lang="sr-Latn-RS" i="1">
                                        <a:latin typeface="Cambria Math"/>
                                      </a:rPr>
                                      <m:t>𝑥</m:t>
                                    </m:r>
                                  </m:e>
                                  <m:sub>
                                    <m:r>
                                      <a:rPr lang="sr-Latn-RS" i="1">
                                        <a:latin typeface="Cambria Math"/>
                                      </a:rPr>
                                      <m:t>𝑖</m:t>
                                    </m:r>
                                  </m:sub>
                                </m:sSub>
                                <m:r>
                                  <a:rPr lang="sr-Latn-RS" i="1">
                                    <a:latin typeface="Cambria Math"/>
                                  </a:rPr>
                                  <m:t>−</m:t>
                                </m:r>
                                <m:acc>
                                  <m:accPr>
                                    <m:chr m:val="̅"/>
                                    <m:ctrlPr>
                                      <a:rPr lang="sr-Latn-RS" i="1">
                                        <a:latin typeface="Cambria Math" panose="02040503050406030204" pitchFamily="18" charset="0"/>
                                      </a:rPr>
                                    </m:ctrlPr>
                                  </m:accPr>
                                  <m:e>
                                    <m:r>
                                      <a:rPr lang="sr-Latn-RS" i="1">
                                        <a:latin typeface="Cambria Math"/>
                                      </a:rPr>
                                      <m:t>𝑥</m:t>
                                    </m:r>
                                  </m:e>
                                </m:acc>
                                <m:r>
                                  <a:rPr lang="sr-Latn-RS" i="1">
                                    <a:latin typeface="Cambria Math"/>
                                  </a:rPr>
                                  <m:t>)</m:t>
                                </m:r>
                              </m:e>
                              <m:sup>
                                <m:r>
                                  <a:rPr lang="sr-Latn-RS" b="0" i="1" smtClean="0">
                                    <a:latin typeface="Cambria Math"/>
                                  </a:rPr>
                                  <m:t>2</m:t>
                                </m:r>
                              </m:sup>
                            </m:sSup>
                          </m:e>
                        </m:nary>
                      </m:num>
                      <m:den>
                        <m:r>
                          <a:rPr lang="sr-Latn-RS" b="0" i="1" smtClean="0">
                            <a:latin typeface="Cambria Math"/>
                          </a:rPr>
                          <m:t>𝑛</m:t>
                        </m:r>
                        <m:r>
                          <a:rPr lang="sr-Latn-RS" b="0" i="1" smtClean="0">
                            <a:latin typeface="Cambria Math"/>
                          </a:rPr>
                          <m:t>−</m:t>
                        </m:r>
                        <m:r>
                          <a:rPr lang="sr-Latn-RS" b="0" i="1" smtClean="0">
                            <a:latin typeface="Cambria Math"/>
                          </a:rPr>
                          <m:t>1</m:t>
                        </m:r>
                      </m:den>
                    </m:f>
                  </m:oMath>
                </a14:m>
                <a:endParaRPr lang="sr-Latn-RS" dirty="0"/>
              </a:p>
              <a:p>
                <a:r>
                  <a:rPr lang="en" b="1" dirty="0">
                    <a:solidFill>
                      <a:srgbClr val="FF0000"/>
                    </a:solidFill>
                  </a:rPr>
                  <a:t>The standard deviation </a:t>
                </a:r>
                <a:r>
                  <a:rPr lang="en" dirty="0"/>
                  <a:t>is the square root of the variance</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704" t="-1752" b="-2965"/>
                </a:stretch>
              </a:blipFill>
            </p:spPr>
            <p:txBody>
              <a:bodyPr/>
              <a:lstStyle/>
              <a:p>
                <a:r>
                  <a:rPr lang="en-US">
                    <a:noFill/>
                  </a:rPr>
                  <a:t> </a:t>
                </a:r>
              </a:p>
            </p:txBody>
          </p:sp>
        </mc:Fallback>
      </mc:AlternateContent>
    </p:spTree>
    <p:extLst>
      <p:ext uri="{BB962C8B-B14F-4D97-AF65-F5344CB8AC3E}">
        <p14:creationId xmlns:p14="http://schemas.microsoft.com/office/powerpoint/2010/main" val="29990296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Scatter measures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92500" lnSpcReduction="20000"/>
              </a:bodyPr>
              <a:lstStyle/>
              <a:p>
                <a:r>
                  <a:rPr lang="en" b="1" dirty="0">
                    <a:solidFill>
                      <a:srgbClr val="FF0000"/>
                    </a:solidFill>
                  </a:rPr>
                  <a:t>Coefficient of variation </a:t>
                </a:r>
                <a:r>
                  <a:rPr lang="en" dirty="0"/>
                  <a:t>: standard deviation divided by the mean – allows comparison of dispersion between different populations or samples</a:t>
                </a:r>
              </a:p>
              <a:p>
                <a:r>
                  <a:rPr lang="en" b="1" dirty="0">
                    <a:solidFill>
                      <a:srgbClr val="FF0000"/>
                    </a:solidFill>
                  </a:rPr>
                  <a:t>Standard error of measurement </a:t>
                </a:r>
                <a:r>
                  <a:rPr lang="en" dirty="0"/>
                  <a:t>: standard deviation divided by the square root of the number of observation units in the sample - </a:t>
                </a:r>
                <a14:m>
                  <m:oMath xmlns:m="http://schemas.openxmlformats.org/officeDocument/2006/math">
                    <m:r>
                      <a:rPr lang="sr-Latn-RS" b="0" i="1" smtClean="0">
                        <a:latin typeface="Cambria Math"/>
                      </a:rPr>
                      <m:t>𝑆𝐸𝑀</m:t>
                    </m:r>
                    <m:r>
                      <a:rPr lang="sr-Latn-RS" b="0" i="1" smtClean="0">
                        <a:latin typeface="Cambria Math"/>
                      </a:rPr>
                      <m:t>= </m:t>
                    </m:r>
                    <m:f>
                      <m:fPr>
                        <m:ctrlPr>
                          <a:rPr lang="sr-Latn-RS" b="0" i="1" smtClean="0">
                            <a:latin typeface="Cambria Math" panose="02040503050406030204" pitchFamily="18" charset="0"/>
                          </a:rPr>
                        </m:ctrlPr>
                      </m:fPr>
                      <m:num>
                        <m:r>
                          <a:rPr lang="sr-Latn-RS" b="0" i="1" smtClean="0">
                            <a:latin typeface="Cambria Math"/>
                          </a:rPr>
                          <m:t>𝜎</m:t>
                        </m:r>
                      </m:num>
                      <m:den>
                        <m:rad>
                          <m:radPr>
                            <m:degHide m:val="on"/>
                            <m:ctrlPr>
                              <a:rPr lang="sr-Latn-RS" b="0" i="1" smtClean="0">
                                <a:latin typeface="Cambria Math" panose="02040503050406030204" pitchFamily="18" charset="0"/>
                              </a:rPr>
                            </m:ctrlPr>
                          </m:radPr>
                          <m:deg/>
                          <m:e>
                            <m:r>
                              <a:rPr lang="sr-Latn-RS" b="0" i="1" smtClean="0">
                                <a:latin typeface="Cambria Math"/>
                              </a:rPr>
                              <m:t>𝑛</m:t>
                            </m:r>
                          </m:e>
                        </m:rad>
                      </m:den>
                    </m:f>
                  </m:oMath>
                </a14:m>
                <a:r>
                  <a:rPr lang="en" dirty="0"/>
                  <a:t>  It is actually the standard deviation of the mean of multiple samples taken from the population, and tells how precise our estimate of the population mean is.</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481" t="-3504" r="-1407" b="-809"/>
                </a:stretch>
              </a:blipFill>
            </p:spPr>
            <p:txBody>
              <a:bodyPr/>
              <a:lstStyle/>
              <a:p>
                <a:r>
                  <a:rPr lang="en-US">
                    <a:noFill/>
                  </a:rPr>
                  <a:t> </a:t>
                </a:r>
              </a:p>
            </p:txBody>
          </p:sp>
        </mc:Fallback>
      </mc:AlternateContent>
    </p:spTree>
    <p:extLst>
      <p:ext uri="{BB962C8B-B14F-4D97-AF65-F5344CB8AC3E}">
        <p14:creationId xmlns:p14="http://schemas.microsoft.com/office/powerpoint/2010/main" val="4742437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485</TotalTime>
  <Words>1207</Words>
  <Application>Microsoft Office PowerPoint</Application>
  <PresentationFormat>On-screen Show (4:3)</PresentationFormat>
  <Paragraphs>96</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Cambria Math</vt:lpstr>
      <vt:lpstr>Office Theme</vt:lpstr>
      <vt:lpstr>BASICS OF DESCRIPTIVE STATISTICS</vt:lpstr>
      <vt:lpstr>Types of data in biomedicine</vt:lpstr>
      <vt:lpstr>What is a VARIABLE?</vt:lpstr>
      <vt:lpstr>Types of variables</vt:lpstr>
      <vt:lpstr>How do we summarize the data?</vt:lpstr>
      <vt:lpstr>Measures of central tendency</vt:lpstr>
      <vt:lpstr>Measures of central tendency</vt:lpstr>
      <vt:lpstr>Scatter measures</vt:lpstr>
      <vt:lpstr>Scatter measures</vt:lpstr>
      <vt:lpstr>Percentiles</vt:lpstr>
      <vt:lpstr>Probability</vt:lpstr>
      <vt:lpstr>Probability distribution</vt:lpstr>
      <vt:lpstr>Types of distributions and uses</vt:lpstr>
      <vt:lpstr>Confidence interval</vt:lpstr>
      <vt:lpstr>Confidence interval</vt:lpstr>
      <vt:lpstr>Select the measures to be used in the research</vt:lpstr>
      <vt:lpstr>Prevalence</vt:lpstr>
      <vt:lpstr>Relative measures</vt:lpstr>
      <vt:lpstr>Relative measures</vt:lpstr>
      <vt:lpstr>Absolute measures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Slobodan Jankovic</dc:creator>
  <cp:lastModifiedBy>Master Box</cp:lastModifiedBy>
  <cp:revision>62</cp:revision>
  <dcterms:created xsi:type="dcterms:W3CDTF">2016-10-01T18:59:58Z</dcterms:created>
  <dcterms:modified xsi:type="dcterms:W3CDTF">2023-08-19T16:53:03Z</dcterms:modified>
</cp:coreProperties>
</file>